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32" r:id="rId2"/>
    <p:sldId id="374" r:id="rId3"/>
    <p:sldId id="334" r:id="rId4"/>
    <p:sldId id="335" r:id="rId5"/>
    <p:sldId id="336" r:id="rId6"/>
    <p:sldId id="344" r:id="rId7"/>
    <p:sldId id="340" r:id="rId8"/>
    <p:sldId id="341" r:id="rId9"/>
    <p:sldId id="260" r:id="rId10"/>
    <p:sldId id="273" r:id="rId11"/>
    <p:sldId id="262" r:id="rId12"/>
    <p:sldId id="368" r:id="rId13"/>
    <p:sldId id="369" r:id="rId14"/>
    <p:sldId id="370" r:id="rId15"/>
    <p:sldId id="371" r:id="rId16"/>
    <p:sldId id="373" r:id="rId17"/>
    <p:sldId id="315" r:id="rId18"/>
    <p:sldId id="277" r:id="rId19"/>
    <p:sldId id="281" r:id="rId20"/>
    <p:sldId id="282" r:id="rId21"/>
    <p:sldId id="327" r:id="rId22"/>
    <p:sldId id="326" r:id="rId23"/>
    <p:sldId id="367" r:id="rId24"/>
    <p:sldId id="348" r:id="rId25"/>
    <p:sldId id="266" r:id="rId26"/>
    <p:sldId id="267" r:id="rId27"/>
    <p:sldId id="280" r:id="rId28"/>
    <p:sldId id="350" r:id="rId29"/>
    <p:sldId id="279" r:id="rId30"/>
    <p:sldId id="366" r:id="rId31"/>
    <p:sldId id="358" r:id="rId32"/>
    <p:sldId id="375" r:id="rId33"/>
    <p:sldId id="349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51" r:id="rId43"/>
    <p:sldId id="352" r:id="rId44"/>
    <p:sldId id="353" r:id="rId45"/>
    <p:sldId id="354" r:id="rId46"/>
    <p:sldId id="355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CAB911-9257-424C-84C8-908C01FF4839}">
          <p14:sldIdLst>
            <p14:sldId id="332"/>
            <p14:sldId id="374"/>
            <p14:sldId id="334"/>
            <p14:sldId id="335"/>
            <p14:sldId id="336"/>
            <p14:sldId id="344"/>
            <p14:sldId id="340"/>
            <p14:sldId id="341"/>
            <p14:sldId id="260"/>
            <p14:sldId id="273"/>
            <p14:sldId id="262"/>
            <p14:sldId id="368"/>
            <p14:sldId id="369"/>
            <p14:sldId id="370"/>
            <p14:sldId id="371"/>
            <p14:sldId id="373"/>
            <p14:sldId id="315"/>
            <p14:sldId id="277"/>
            <p14:sldId id="281"/>
            <p14:sldId id="282"/>
            <p14:sldId id="327"/>
            <p14:sldId id="326"/>
            <p14:sldId id="367"/>
            <p14:sldId id="348"/>
            <p14:sldId id="266"/>
            <p14:sldId id="267"/>
            <p14:sldId id="280"/>
            <p14:sldId id="350"/>
            <p14:sldId id="279"/>
            <p14:sldId id="366"/>
            <p14:sldId id="358"/>
            <p14:sldId id="375"/>
            <p14:sldId id="349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51"/>
            <p14:sldId id="352"/>
            <p14:sldId id="353"/>
            <p14:sldId id="354"/>
            <p14:sldId id="355"/>
          </p14:sldIdLst>
        </p14:section>
        <p14:section name="Untitled Section" id="{81C34DA6-AA77-4175-B85D-3E0EDCCF1AE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1637" autoAdjust="0"/>
  </p:normalViewPr>
  <p:slideViewPr>
    <p:cSldViewPr>
      <p:cViewPr varScale="1">
        <p:scale>
          <a:sx n="67" d="100"/>
          <a:sy n="67" d="100"/>
        </p:scale>
        <p:origin x="105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8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088C9-F737-4903-ADAA-420A2D53CB01}" type="datetimeFigureOut">
              <a:rPr lang="nl-NL" smtClean="0"/>
              <a:t>12-8-2017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83BBB-11C1-401D-BAB1-215EF42357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To our knowledge, there is no computational model that explains how double-training evokes learning transfer.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03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How model </a:t>
            </a:r>
            <a:r>
              <a:rPr lang="nl-NL" dirty="0" err="1"/>
              <a:t>relates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hypotheses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865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and </a:t>
            </a:r>
            <a:r>
              <a:rPr lang="nl-NL" sz="1200" dirty="0" err="1"/>
              <a:t>overnight</a:t>
            </a:r>
            <a:r>
              <a:rPr lang="nl-NL" sz="1200" dirty="0"/>
              <a:t> </a:t>
            </a:r>
            <a:r>
              <a:rPr lang="nl-NL" sz="1200" dirty="0" err="1"/>
              <a:t>consolidation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7190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come</a:t>
            </a:r>
            <a:r>
              <a:rPr lang="nl-NL" baseline="0" dirty="0"/>
              <a:t> back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objectives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928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Boost in transfer learning rate.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2600" dirty="0"/>
                  <a:t>Decay rate for exposure  phases: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  <m:sup/>
                    </m:sSubSup>
                  </m:oMath>
                </a14:m>
                <a:r>
                  <a:rPr lang="en-US" sz="2600" dirty="0"/>
                  <a:t> 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Boost in transfer learning rate.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2600" dirty="0" smtClean="0"/>
                  <a:t>Decay rate for exposure  phases: </a:t>
                </a:r>
                <a:r>
                  <a:rPr lang="nl-NL" sz="2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nl-NL" sz="2400" i="0">
                    <a:latin typeface="Cambria Math"/>
                    <a:ea typeface="Cambria Math" panose="02040503050406030204" pitchFamily="18" charset="0"/>
                  </a:rPr>
                  <a:t>_</a:t>
                </a:r>
                <a:r>
                  <a:rPr lang="nl-NL" sz="2400" i="0">
                    <a:latin typeface="Cambria Math" panose="02040503050406030204" pitchFamily="18" charset="0"/>
                  </a:rPr>
                  <a:t>𝑡𝑓</a:t>
                </a:r>
                <a:r>
                  <a:rPr lang="nl-NL" sz="2400" i="0">
                    <a:latin typeface="Cambria Math"/>
                  </a:rPr>
                  <a:t>^ </a:t>
                </a:r>
                <a:r>
                  <a:rPr lang="en-US" sz="2600" dirty="0" smtClean="0"/>
                  <a:t> </a:t>
                </a:r>
                <a:endParaRPr lang="en-US" sz="2600" dirty="0"/>
              </a:p>
              <a:p>
                <a:endParaRPr lang="nl-NL" dirty="0" smtClean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71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133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264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/>
              <a:t>Conjecture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889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3180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5017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971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424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Without loss of generalization, the maximum learning value is assumed to be the unity.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509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baseline="0" dirty="0"/>
              <a:t> must </a:t>
            </a:r>
            <a:r>
              <a:rPr lang="nl-NL" baseline="0" dirty="0" err="1"/>
              <a:t>relate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hypothesis. Explicit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00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Random permutations are done between equal number of training and exposure blocks.</a:t>
            </a:r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83BBB-11C1-401D-BAB1-215EF42357D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306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668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08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73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214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718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85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59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10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191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325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nnar\Documents\Websites\CoSMo\images\header.jpg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8" r="19088"/>
          <a:stretch/>
        </p:blipFill>
        <p:spPr bwMode="auto">
          <a:xfrm>
            <a:off x="0" y="-1"/>
            <a:ext cx="9144000" cy="148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5397-DF2F-4C3D-86E6-13C145C5D9E5}" type="datetimeFigureOut">
              <a:rPr lang="en-CA" smtClean="0"/>
              <a:t>2017-08-12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509DB-8730-4D3B-B47C-CDAA889D38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216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1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0.png"/><Relationship Id="rId4" Type="http://schemas.openxmlformats.org/officeDocument/2006/relationships/image" Target="../media/image3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74999"/>
            <a:ext cx="7772400" cy="1470025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accent6">
                    <a:lumMod val="75000"/>
                  </a:schemeClr>
                </a:solidFill>
              </a:rPr>
              <a:t>Boost in learning rates evokes full transfer in visual perception tasks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3886200"/>
            <a:ext cx="8136904" cy="1752600"/>
          </a:xfrm>
        </p:spPr>
        <p:txBody>
          <a:bodyPr>
            <a:normAutofit/>
          </a:bodyPr>
          <a:lstStyle/>
          <a:p>
            <a:r>
              <a:rPr lang="en-CA" b="1" dirty="0"/>
              <a:t>Too </a:t>
            </a:r>
            <a:r>
              <a:rPr lang="en-CA" b="1" dirty="0" err="1"/>
              <a:t>Bayesic</a:t>
            </a:r>
            <a:endParaRPr lang="en-CA" b="1" dirty="0"/>
          </a:p>
          <a:p>
            <a:r>
              <a:rPr lang="en-CA" dirty="0"/>
              <a:t>Pedro Cisneros-Velarde, </a:t>
            </a:r>
            <a:r>
              <a:rPr lang="en-CA" dirty="0" err="1"/>
              <a:t>Suraj</a:t>
            </a:r>
            <a:r>
              <a:rPr lang="en-CA" dirty="0"/>
              <a:t> </a:t>
            </a:r>
            <a:r>
              <a:rPr lang="en-CA" dirty="0" err="1"/>
              <a:t>Chakravarthi</a:t>
            </a:r>
            <a:r>
              <a:rPr lang="en-CA" dirty="0"/>
              <a:t> Raja, </a:t>
            </a:r>
            <a:r>
              <a:rPr lang="en-CA" dirty="0" err="1"/>
              <a:t>Wanying</a:t>
            </a:r>
            <a:r>
              <a:rPr lang="en-CA" dirty="0"/>
              <a:t> Jiang, Katrin Sutter</a:t>
            </a:r>
          </a:p>
        </p:txBody>
      </p:sp>
      <p:pic>
        <p:nvPicPr>
          <p:cNvPr id="5" name="Picture 2" descr="C:\Users\Gunnar\Documents\Teaching\SummerSchool\2017\logo\logo2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359" y="-1"/>
            <a:ext cx="2474641" cy="148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38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708920"/>
                <a:ext cx="8229600" cy="368925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nl-NL" sz="2800" dirty="0"/>
                  <a:t>D</a:t>
                </a:r>
                <a:r>
                  <a:rPr lang="nl-NL" sz="2800" dirty="0" err="1"/>
                  <a:t>ecay</a:t>
                </a:r>
                <a:r>
                  <a:rPr lang="nl-NL" sz="2800" dirty="0"/>
                  <a:t> </a:t>
                </a:r>
                <a:r>
                  <a:rPr lang="nl-NL" sz="2800" dirty="0" err="1"/>
                  <a:t>rates</a:t>
                </a:r>
                <a:r>
                  <a:rPr lang="nl-NL" sz="2800" dirty="0"/>
                  <a:t> </a:t>
                </a:r>
                <a:r>
                  <a:rPr lang="nl-NL" sz="2800" dirty="0" err="1"/>
                  <a:t>for</a:t>
                </a:r>
                <a:r>
                  <a:rPr lang="nl-NL" sz="2800" dirty="0"/>
                  <a:t>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nl-N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nl-N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CA" sz="2800" dirty="0"/>
                  <a:t>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CA" sz="2800" dirty="0"/>
              </a:p>
              <a:p>
                <a:pPr algn="just"/>
                <a:r>
                  <a:rPr lang="en-CA" sz="2800" dirty="0"/>
                  <a:t>Learning improvement per unit time without decay </a:t>
                </a:r>
                <a14:m>
                  <m:oMath xmlns:m="http://schemas.openxmlformats.org/officeDocument/2006/math">
                    <m:r>
                      <a:rPr lang="nl-NL" sz="2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nl-N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∈(0,1</m:t>
                    </m:r>
                    <m:r>
                      <a:rPr lang="nl-NL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708920"/>
                <a:ext cx="8229600" cy="3689251"/>
              </a:xfrm>
              <a:blipFill>
                <a:blip r:embed="rId2"/>
                <a:stretch>
                  <a:fillRect l="-1333" t="-1485" r="-148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2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Selected Toolkit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sz="4800" dirty="0"/>
          </a:p>
          <a:p>
            <a:endParaRPr lang="en-CA" sz="4800" dirty="0"/>
          </a:p>
          <a:p>
            <a:pPr marL="0" indent="0" algn="ctr">
              <a:buNone/>
            </a:pPr>
            <a:r>
              <a:rPr lang="en-CA" sz="4800" dirty="0"/>
              <a:t>Finite State Machines (FSM)</a:t>
            </a:r>
          </a:p>
        </p:txBody>
      </p:sp>
      <p:sp>
        <p:nvSpPr>
          <p:cNvPr id="4" name="AutoShape 2" descr="https://files.slack.com/files-pri/T6G64LHJ4-F6M4K1GSD/fsm.png"/>
          <p:cNvSpPr>
            <a:spLocks noChangeAspect="1" noChangeArrowheads="1"/>
          </p:cNvSpPr>
          <p:nvPr/>
        </p:nvSpPr>
        <p:spPr bwMode="auto">
          <a:xfrm>
            <a:off x="1691679" y="3429000"/>
            <a:ext cx="100810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33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Schematics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9" y="1484784"/>
            <a:ext cx="6905741" cy="5179306"/>
          </a:xfrm>
        </p:spPr>
      </p:pic>
      <p:sp>
        <p:nvSpPr>
          <p:cNvPr id="5" name="Rectangle 4"/>
          <p:cNvSpPr/>
          <p:nvPr/>
        </p:nvSpPr>
        <p:spPr>
          <a:xfrm>
            <a:off x="4499992" y="3068960"/>
            <a:ext cx="3524878" cy="3528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5285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Schematics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9" y="1484784"/>
            <a:ext cx="6905741" cy="5179306"/>
          </a:xfrm>
        </p:spPr>
      </p:pic>
      <p:sp>
        <p:nvSpPr>
          <p:cNvPr id="5" name="Rectangle 4"/>
          <p:cNvSpPr/>
          <p:nvPr/>
        </p:nvSpPr>
        <p:spPr>
          <a:xfrm>
            <a:off x="4510261" y="2086856"/>
            <a:ext cx="2592288" cy="888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4510261" y="3645024"/>
            <a:ext cx="3600400" cy="3456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45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Schematics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9" y="1484784"/>
            <a:ext cx="6905741" cy="5179306"/>
          </a:xfrm>
        </p:spPr>
      </p:pic>
      <p:sp>
        <p:nvSpPr>
          <p:cNvPr id="3" name="Rectangle 2"/>
          <p:cNvSpPr/>
          <p:nvPr/>
        </p:nvSpPr>
        <p:spPr>
          <a:xfrm>
            <a:off x="4572000" y="1988840"/>
            <a:ext cx="3816424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Lightning Bolt 4"/>
          <p:cNvSpPr/>
          <p:nvPr/>
        </p:nvSpPr>
        <p:spPr>
          <a:xfrm>
            <a:off x="7020272" y="4539847"/>
            <a:ext cx="276014" cy="324451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0" rev="16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4571999" y="5383310"/>
            <a:ext cx="272428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5652120" y="3594451"/>
            <a:ext cx="3600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2120" y="3907769"/>
            <a:ext cx="3600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50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Schematics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9" y="1484784"/>
            <a:ext cx="6905741" cy="5179306"/>
          </a:xfrm>
        </p:spPr>
      </p:pic>
      <p:sp>
        <p:nvSpPr>
          <p:cNvPr id="3" name="Rectangle 2"/>
          <p:cNvSpPr/>
          <p:nvPr/>
        </p:nvSpPr>
        <p:spPr>
          <a:xfrm>
            <a:off x="4499992" y="2132856"/>
            <a:ext cx="3456384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49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Schematics</a:t>
            </a:r>
            <a:endParaRPr lang="nl-NL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9" y="1484784"/>
            <a:ext cx="6905741" cy="5179306"/>
          </a:xfrm>
        </p:spPr>
      </p:pic>
      <p:sp>
        <p:nvSpPr>
          <p:cNvPr id="5" name="TextBox 4"/>
          <p:cNvSpPr txBox="1"/>
          <p:nvPr/>
        </p:nvSpPr>
        <p:spPr>
          <a:xfrm>
            <a:off x="5652120" y="3635732"/>
            <a:ext cx="377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9756" y="3923764"/>
            <a:ext cx="3600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708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CA" sz="2400" dirty="0"/>
          </a:p>
          <a:p>
            <a:pPr algn="just"/>
            <a:endParaRPr lang="en-CA" sz="2400" dirty="0"/>
          </a:p>
          <a:p>
            <a:pPr algn="just"/>
            <a:r>
              <a:rPr lang="en-CA" sz="2400" dirty="0"/>
              <a:t>There are 15 training blocks and at most 15 exposure blocks are inserted at different positions among the training blocks.</a:t>
            </a:r>
          </a:p>
          <a:p>
            <a:pPr algn="just"/>
            <a:r>
              <a:rPr lang="en-CA" sz="2400" dirty="0"/>
              <a:t>All of these simulations replicate the qualitative behaviour of the data.</a:t>
            </a:r>
          </a:p>
        </p:txBody>
      </p:sp>
    </p:spTree>
    <p:extLst>
      <p:ext uri="{BB962C8B-B14F-4D97-AF65-F5344CB8AC3E}">
        <p14:creationId xmlns:p14="http://schemas.microsoft.com/office/powerpoint/2010/main" val="273120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 (I)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" t="5762" r="7873" b="3820"/>
          <a:stretch/>
        </p:blipFill>
        <p:spPr>
          <a:xfrm>
            <a:off x="791000" y="2314016"/>
            <a:ext cx="3174332" cy="2514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0342" y="1861658"/>
                <a:ext cx="3876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i="1">
                        <a:latin typeface="Cambria Math"/>
                      </a:rPr>
                      <m:t>𝑢</m:t>
                    </m:r>
                    <m:r>
                      <a:rPr lang="es-PE" i="1">
                        <a:latin typeface="Cambria Math"/>
                      </a:rPr>
                      <m:t>=1×{15 </m:t>
                    </m:r>
                    <m:r>
                      <a:rPr lang="es-PE" i="1">
                        <a:latin typeface="Cambria Math"/>
                      </a:rPr>
                      <m:t>𝑇𝑟𝑎𝑖𝑛𝑖𝑛𝑔</m:t>
                    </m:r>
                    <m:r>
                      <a:rPr lang="es-PE" i="1">
                        <a:latin typeface="Cambria Math"/>
                      </a:rPr>
                      <m:t>,15 </m:t>
                    </m:r>
                    <m:r>
                      <a:rPr lang="es-PE" i="1">
                        <a:latin typeface="Cambria Math"/>
                      </a:rPr>
                      <m:t>𝐸𝑥𝑝𝑜𝑠𝑢𝑟𝑒</m:t>
                    </m:r>
                    <m:r>
                      <a:rPr lang="es-PE" i="1">
                        <a:latin typeface="Cambria Math"/>
                      </a:rPr>
                      <m:t>}</m:t>
                    </m:r>
                  </m:oMath>
                </a14:m>
                <a:r>
                  <a:rPr lang="en-CA" dirty="0"/>
                  <a:t> </a:t>
                </a:r>
                <a:endParaRPr lang="nl-NL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42" y="1861658"/>
                <a:ext cx="387683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932040" y="1861658"/>
                <a:ext cx="3876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i="1">
                        <a:latin typeface="Cambria Math"/>
                      </a:rPr>
                      <m:t>𝑢</m:t>
                    </m:r>
                    <m:r>
                      <a:rPr lang="es-PE" i="1">
                        <a:latin typeface="Cambria Math"/>
                      </a:rPr>
                      <m:t>=1×{15 </m:t>
                    </m:r>
                    <m:r>
                      <a:rPr lang="es-PE" i="1">
                        <a:latin typeface="Cambria Math"/>
                      </a:rPr>
                      <m:t>𝐸𝑥𝑝𝑜𝑠𝑢𝑟𝑒</m:t>
                    </m:r>
                    <m:r>
                      <a:rPr lang="es-PE" i="1">
                        <a:latin typeface="Cambria Math"/>
                      </a:rPr>
                      <m:t>,15 </m:t>
                    </m:r>
                    <m:r>
                      <a:rPr lang="es-PE" i="1">
                        <a:latin typeface="Cambria Math"/>
                      </a:rPr>
                      <m:t>𝑇𝑟𝑎𝑖𝑛𝑖𝑛𝑔</m:t>
                    </m:r>
                    <m:r>
                      <a:rPr lang="es-PE" i="1">
                        <a:latin typeface="Cambria Math"/>
                      </a:rPr>
                      <m:t>}</m:t>
                    </m:r>
                  </m:oMath>
                </a14:m>
                <a:r>
                  <a:rPr lang="en-CA" dirty="0"/>
                  <a:t> </a:t>
                </a:r>
                <a:endParaRPr lang="nl-NL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861658"/>
                <a:ext cx="3876831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4 Imagen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5762" r="7531" b="3591"/>
          <a:stretch/>
        </p:blipFill>
        <p:spPr>
          <a:xfrm>
            <a:off x="5175132" y="2324273"/>
            <a:ext cx="3213292" cy="2536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31347" t="719" r="36080" b="53923"/>
          <a:stretch/>
        </p:blipFill>
        <p:spPr>
          <a:xfrm>
            <a:off x="1311570" y="4924519"/>
            <a:ext cx="2565190" cy="1888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t="52075" r="69476"/>
          <a:stretch/>
        </p:blipFill>
        <p:spPr>
          <a:xfrm>
            <a:off x="5741547" y="4817620"/>
            <a:ext cx="2403827" cy="1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6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 (I): Interleaved</a:t>
            </a: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" t="5532" r="8216" b="3135"/>
          <a:stretch/>
        </p:blipFill>
        <p:spPr>
          <a:xfrm>
            <a:off x="771239" y="2004839"/>
            <a:ext cx="3757786" cy="3006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79970" y="1641989"/>
                <a:ext cx="3620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i="1">
                        <a:latin typeface="Cambria Math"/>
                      </a:rPr>
                      <m:t>𝑢</m:t>
                    </m:r>
                    <m:r>
                      <a:rPr lang="es-PE" i="1">
                        <a:latin typeface="Cambria Math"/>
                      </a:rPr>
                      <m:t>=5×{3 </m:t>
                    </m:r>
                    <m:r>
                      <a:rPr lang="es-PE" i="1">
                        <a:latin typeface="Cambria Math"/>
                      </a:rPr>
                      <m:t>𝑇𝑟𝑎𝑖𝑛𝑖𝑛𝑔</m:t>
                    </m:r>
                    <m:r>
                      <a:rPr lang="es-PE" i="1">
                        <a:latin typeface="Cambria Math"/>
                      </a:rPr>
                      <m:t>,3 </m:t>
                    </m:r>
                    <m:r>
                      <a:rPr lang="es-PE" i="1">
                        <a:latin typeface="Cambria Math"/>
                      </a:rPr>
                      <m:t>𝐸𝑥𝑝𝑜𝑠𝑢𝑟𝑒</m:t>
                    </m:r>
                    <m:r>
                      <a:rPr lang="es-PE" i="1">
                        <a:latin typeface="Cambria Math"/>
                      </a:rPr>
                      <m:t>}</m:t>
                    </m:r>
                  </m:oMath>
                </a14:m>
                <a:r>
                  <a:rPr lang="en-CA" dirty="0"/>
                  <a:t> </a:t>
                </a:r>
                <a:endParaRPr lang="nl-NL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70" y="1641989"/>
                <a:ext cx="362035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5 Imagen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5762" r="7702" b="3820"/>
          <a:stretch/>
        </p:blipFill>
        <p:spPr>
          <a:xfrm>
            <a:off x="4551126" y="1988840"/>
            <a:ext cx="3765290" cy="2976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696066" y="1663700"/>
                <a:ext cx="3620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i="1">
                        <a:latin typeface="Cambria Math"/>
                      </a:rPr>
                      <m:t>𝑢</m:t>
                    </m:r>
                    <m:r>
                      <a:rPr lang="es-PE" i="1">
                        <a:latin typeface="Cambria Math"/>
                      </a:rPr>
                      <m:t>=3×{5 </m:t>
                    </m:r>
                    <m:r>
                      <a:rPr lang="es-PE" i="1">
                        <a:latin typeface="Cambria Math"/>
                      </a:rPr>
                      <m:t>𝑇𝑟𝑎𝑖𝑛𝑖𝑛𝑔</m:t>
                    </m:r>
                    <m:r>
                      <a:rPr lang="es-PE" i="1">
                        <a:latin typeface="Cambria Math"/>
                      </a:rPr>
                      <m:t>,5 </m:t>
                    </m:r>
                    <m:r>
                      <a:rPr lang="es-PE" i="1">
                        <a:latin typeface="Cambria Math"/>
                      </a:rPr>
                      <m:t>𝐸𝑥𝑝𝑜𝑠𝑢𝑟𝑒</m:t>
                    </m:r>
                    <m:r>
                      <a:rPr lang="es-PE" i="1">
                        <a:latin typeface="Cambria Math"/>
                      </a:rPr>
                      <m:t>}</m:t>
                    </m:r>
                  </m:oMath>
                </a14:m>
                <a:r>
                  <a:rPr lang="en-CA" dirty="0"/>
                  <a:t> </a:t>
                </a:r>
                <a:endParaRPr lang="nl-NL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66" y="1663700"/>
                <a:ext cx="362035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l="67556" t="719" r="2270" b="51556"/>
          <a:stretch/>
        </p:blipFill>
        <p:spPr>
          <a:xfrm>
            <a:off x="3507934" y="4958181"/>
            <a:ext cx="2376264" cy="1987427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9" t="5451" r="8435" b="7606"/>
          <a:stretch/>
        </p:blipFill>
        <p:spPr>
          <a:xfrm>
            <a:off x="6156176" y="5020984"/>
            <a:ext cx="1977302" cy="1573984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2" t="6073" r="8460" b="6635"/>
          <a:stretch/>
        </p:blipFill>
        <p:spPr>
          <a:xfrm>
            <a:off x="1301885" y="5034393"/>
            <a:ext cx="1973971" cy="15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Phenomenon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improvement in stimulus discrimination is specific in perceptual learning </a:t>
            </a:r>
            <a:r>
              <a:rPr lang="en-US" sz="1700" dirty="0"/>
              <a:t>(Crist et al, 1997; </a:t>
            </a:r>
            <a:r>
              <a:rPr lang="en-US" sz="1700" dirty="0" err="1"/>
              <a:t>Fahle</a:t>
            </a:r>
            <a:r>
              <a:rPr lang="en-US" sz="1700" dirty="0"/>
              <a:t>, 1994; </a:t>
            </a:r>
            <a:r>
              <a:rPr lang="en-US" sz="1700" dirty="0" err="1"/>
              <a:t>Schoups</a:t>
            </a:r>
            <a:r>
              <a:rPr lang="en-US" sz="1700" dirty="0"/>
              <a:t>  et al, 1995; </a:t>
            </a:r>
            <a:r>
              <a:rPr lang="en-US" sz="1700" dirty="0">
                <a:sym typeface="+mn-ea"/>
              </a:rPr>
              <a:t>Werner et al, 2005</a:t>
            </a:r>
            <a:r>
              <a:rPr lang="en-US" sz="1700" dirty="0"/>
              <a:t>).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4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2600" b="1" dirty="0"/>
              <a:t>Double-training evokes transfer learning</a:t>
            </a:r>
            <a:r>
              <a:rPr lang="en-US" sz="2000" dirty="0"/>
              <a:t> </a:t>
            </a:r>
            <a:r>
              <a:rPr lang="en-US" sz="1600" dirty="0"/>
              <a:t>(Xiao et al, 2008; Zhang et al, 2010).</a:t>
            </a:r>
          </a:p>
          <a:p>
            <a:endParaRPr lang="en-US" sz="2400" dirty="0"/>
          </a:p>
          <a:p>
            <a:endParaRPr lang="en-CA" sz="2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59430" y="2478057"/>
            <a:ext cx="2744470" cy="2187292"/>
            <a:chOff x="5186" y="3812"/>
            <a:chExt cx="4322" cy="34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1126" t="17298" r="40415" b="27840"/>
            <a:stretch>
              <a:fillRect/>
            </a:stretch>
          </p:blipFill>
          <p:spPr>
            <a:xfrm>
              <a:off x="5186" y="3812"/>
              <a:ext cx="4322" cy="346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703" y="4898"/>
              <a:ext cx="1763" cy="2191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466" y="4898"/>
              <a:ext cx="120" cy="2191"/>
            </a:xfrm>
            <a:prstGeom prst="rect">
              <a:avLst/>
            </a:prstGeom>
            <a:solidFill>
              <a:srgbClr val="06B006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32145" y="2672715"/>
            <a:ext cx="3025830" cy="2238446"/>
            <a:chOff x="9027" y="4435"/>
            <a:chExt cx="4765" cy="3525"/>
          </a:xfrm>
        </p:grpSpPr>
        <p:grpSp>
          <p:nvGrpSpPr>
            <p:cNvPr id="14" name="组合 13"/>
            <p:cNvGrpSpPr/>
            <p:nvPr/>
          </p:nvGrpSpPr>
          <p:grpSpPr>
            <a:xfrm>
              <a:off x="9027" y="5122"/>
              <a:ext cx="4765" cy="2838"/>
              <a:chOff x="8790" y="4269"/>
              <a:chExt cx="4765" cy="255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49606" t="29250" r="21977" b="43701"/>
              <a:stretch>
                <a:fillRect/>
              </a:stretch>
            </p:blipFill>
            <p:spPr>
              <a:xfrm>
                <a:off x="8790" y="4269"/>
                <a:ext cx="4765" cy="2551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9341" y="4330"/>
                <a:ext cx="2882" cy="1950"/>
              </a:xfrm>
              <a:prstGeom prst="rect">
                <a:avLst/>
              </a:prstGeom>
              <a:solidFill>
                <a:srgbClr val="FF0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2223" y="4330"/>
                <a:ext cx="1040" cy="1950"/>
              </a:xfrm>
              <a:prstGeom prst="rect">
                <a:avLst/>
              </a:prstGeom>
              <a:solidFill>
                <a:srgbClr val="06B006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14" y="4466"/>
              <a:ext cx="609" cy="56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rcRect t="-3515" r="1560"/>
            <a:stretch>
              <a:fillRect/>
            </a:stretch>
          </p:blipFill>
          <p:spPr>
            <a:xfrm rot="16200000">
              <a:off x="12524" y="4440"/>
              <a:ext cx="600" cy="589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1520" y="2842260"/>
            <a:ext cx="2380615" cy="2282190"/>
            <a:chOff x="1152" y="4702"/>
            <a:chExt cx="3749" cy="3594"/>
          </a:xfrm>
        </p:grpSpPr>
        <p:grpSp>
          <p:nvGrpSpPr>
            <p:cNvPr id="8" name="组合 7"/>
            <p:cNvGrpSpPr/>
            <p:nvPr/>
          </p:nvGrpSpPr>
          <p:grpSpPr>
            <a:xfrm>
              <a:off x="1152" y="5173"/>
              <a:ext cx="3619" cy="2301"/>
              <a:chOff x="1217" y="4269"/>
              <a:chExt cx="3619" cy="2301"/>
            </a:xfrm>
          </p:grpSpPr>
          <p:pic>
            <p:nvPicPr>
              <p:cNvPr id="1028" name="Picture 4" descr="http://jn.physiology.org/content/jn/78/6/2889/F3.large.jpg?width=800&amp;height=600&amp;carousel=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00"/>
              <a:stretch>
                <a:fillRect/>
              </a:stretch>
            </p:blipFill>
            <p:spPr bwMode="auto">
              <a:xfrm>
                <a:off x="1217" y="4269"/>
                <a:ext cx="3619" cy="23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矩形 3"/>
              <p:cNvSpPr/>
              <p:nvPr/>
            </p:nvSpPr>
            <p:spPr>
              <a:xfrm>
                <a:off x="1607" y="4330"/>
                <a:ext cx="1587" cy="2139"/>
              </a:xfrm>
              <a:prstGeom prst="rect">
                <a:avLst/>
              </a:prstGeom>
              <a:solidFill>
                <a:srgbClr val="FF000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193" y="4330"/>
                <a:ext cx="1643" cy="2139"/>
              </a:xfrm>
              <a:prstGeom prst="rect">
                <a:avLst/>
              </a:prstGeom>
              <a:solidFill>
                <a:srgbClr val="06B006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383" y="7474"/>
              <a:ext cx="19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solidFill>
                    <a:srgbClr val="FF0000"/>
                  </a:solidFill>
                </a:rPr>
                <a:t>trained orientation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97" y="7474"/>
              <a:ext cx="19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solidFill>
                    <a:srgbClr val="06B006"/>
                  </a:solidFill>
                </a:rPr>
                <a:t>untrained orientation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3" y="4702"/>
              <a:ext cx="405" cy="42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7" y="4702"/>
              <a:ext cx="405" cy="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0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 (I): Reduced Exposure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t="5305" r="7530" b="3363"/>
          <a:stretch/>
        </p:blipFill>
        <p:spPr>
          <a:xfrm>
            <a:off x="883017" y="2008281"/>
            <a:ext cx="3802946" cy="3006254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5" t="5407" r="7315" b="7521"/>
          <a:stretch/>
        </p:blipFill>
        <p:spPr>
          <a:xfrm>
            <a:off x="1771598" y="5014535"/>
            <a:ext cx="2025783" cy="1597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80710" y="1638949"/>
                <a:ext cx="3620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i="1">
                        <a:latin typeface="Cambria Math"/>
                      </a:rPr>
                      <m:t>𝑢</m:t>
                    </m:r>
                    <m:r>
                      <a:rPr lang="es-PE" i="1">
                        <a:latin typeface="Cambria Math"/>
                      </a:rPr>
                      <m:t>=5×{3 </m:t>
                    </m:r>
                    <m:r>
                      <a:rPr lang="es-PE" i="1">
                        <a:latin typeface="Cambria Math"/>
                      </a:rPr>
                      <m:t>𝑇𝑟𝑎𝑖𝑛𝑖𝑛𝑔</m:t>
                    </m:r>
                    <m:r>
                      <a:rPr lang="es-PE" i="1">
                        <a:latin typeface="Cambria Math"/>
                      </a:rPr>
                      <m:t>,2 </m:t>
                    </m:r>
                    <m:r>
                      <a:rPr lang="es-PE" i="1">
                        <a:latin typeface="Cambria Math"/>
                      </a:rPr>
                      <m:t>𝐸𝑥𝑝𝑜𝑠𝑢𝑟𝑒</m:t>
                    </m:r>
                    <m:r>
                      <a:rPr lang="es-PE" i="1">
                        <a:latin typeface="Cambria Math"/>
                      </a:rPr>
                      <m:t>}</m:t>
                    </m:r>
                  </m:oMath>
                </a14:m>
                <a:r>
                  <a:rPr lang="en-CA" dirty="0"/>
                  <a:t> </a:t>
                </a:r>
                <a:endParaRPr lang="nl-NL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10" y="1638949"/>
                <a:ext cx="362035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63301" y="1651525"/>
                <a:ext cx="3620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i="1">
                          <a:latin typeface="Cambria Math"/>
                        </a:rPr>
                        <m:t>𝑢</m:t>
                      </m:r>
                      <m:r>
                        <a:rPr lang="es-PE" i="1">
                          <a:latin typeface="Cambria Math"/>
                        </a:rPr>
                        <m:t>=5×{3 </m:t>
                      </m:r>
                      <m:r>
                        <a:rPr lang="es-PE" i="1">
                          <a:latin typeface="Cambria Math"/>
                        </a:rPr>
                        <m:t>𝑇𝑟𝑎𝑖𝑛𝑖𝑛𝑔</m:t>
                      </m:r>
                      <m:r>
                        <a:rPr lang="es-PE" i="1">
                          <a:latin typeface="Cambria Math"/>
                        </a:rPr>
                        <m:t>,1 </m:t>
                      </m:r>
                      <m:r>
                        <a:rPr lang="es-PE" i="1">
                          <a:latin typeface="Cambria Math"/>
                        </a:rPr>
                        <m:t>𝐸𝑥𝑝𝑜𝑠𝑢𝑟𝑒</m:t>
                      </m:r>
                      <m:r>
                        <a:rPr lang="es-PE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301" y="1651525"/>
                <a:ext cx="362035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4 Imagen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" t="5305" r="8044" b="3363"/>
          <a:stretch/>
        </p:blipFill>
        <p:spPr>
          <a:xfrm>
            <a:off x="4854123" y="1994936"/>
            <a:ext cx="3750325" cy="3006254"/>
          </a:xfrm>
          <a:prstGeom prst="rect">
            <a:avLst/>
          </a:prstGeom>
        </p:spPr>
      </p:pic>
      <p:pic>
        <p:nvPicPr>
          <p:cNvPr id="11" name="6 Imagen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2" t="5407" r="8019" b="7272"/>
          <a:stretch/>
        </p:blipFill>
        <p:spPr>
          <a:xfrm>
            <a:off x="5799405" y="5022985"/>
            <a:ext cx="1990650" cy="15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7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(II)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It is assumed that 17 training blocks are needed for complete learning.</a:t>
            </a:r>
          </a:p>
          <a:p>
            <a:pPr algn="just"/>
            <a:r>
              <a:rPr lang="en-CA" sz="2400" dirty="0"/>
              <a:t>All of these simulations are novel situations that have not been experimentally verified.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06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</a:t>
            </a:r>
            <a:r>
              <a:rPr lang="en-US" dirty="0"/>
              <a:t> (II)</a:t>
            </a:r>
            <a:endParaRPr lang="en-CA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5904" r="7832" b="3541"/>
          <a:stretch/>
        </p:blipFill>
        <p:spPr>
          <a:xfrm>
            <a:off x="314131" y="2248521"/>
            <a:ext cx="4215405" cy="3328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06162" y="1861280"/>
                <a:ext cx="3620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i="1">
                          <a:latin typeface="Cambria Math"/>
                        </a:rPr>
                        <m:t>𝑢</m:t>
                      </m:r>
                      <m:r>
                        <a:rPr lang="es-PE" i="1">
                          <a:latin typeface="Cambria Math"/>
                        </a:rPr>
                        <m:t>=4×{2 </m:t>
                      </m:r>
                      <m:r>
                        <a:rPr lang="es-PE" i="1">
                          <a:latin typeface="Cambria Math"/>
                        </a:rPr>
                        <m:t>𝑇𝑟𝑎𝑖𝑛𝑖𝑛𝑔</m:t>
                      </m:r>
                      <m:r>
                        <a:rPr lang="es-PE" i="1">
                          <a:latin typeface="Cambria Math"/>
                        </a:rPr>
                        <m:t>,5 </m:t>
                      </m:r>
                      <m:r>
                        <a:rPr lang="es-PE" i="1">
                          <a:latin typeface="Cambria Math"/>
                        </a:rPr>
                        <m:t>𝐸𝑥𝑝𝑜𝑠𝑢𝑟𝑒</m:t>
                      </m:r>
                      <m:r>
                        <a:rPr lang="es-PE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62" y="1861280"/>
                <a:ext cx="362035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16341" y="1861280"/>
                <a:ext cx="3620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i="1">
                          <a:latin typeface="Cambria Math"/>
                        </a:rPr>
                        <m:t>𝑢</m:t>
                      </m:r>
                      <m:r>
                        <a:rPr lang="es-PE" i="1">
                          <a:latin typeface="Cambria Math"/>
                        </a:rPr>
                        <m:t>=3×{5 </m:t>
                      </m:r>
                      <m:r>
                        <a:rPr lang="es-PE" i="1">
                          <a:latin typeface="Cambria Math"/>
                        </a:rPr>
                        <m:t>𝑇𝑟𝑎𝑖𝑛𝑖𝑛𝑔</m:t>
                      </m:r>
                      <m:r>
                        <a:rPr lang="es-PE" i="1">
                          <a:latin typeface="Cambria Math"/>
                        </a:rPr>
                        <m:t>,7 </m:t>
                      </m:r>
                      <m:r>
                        <a:rPr lang="es-PE" i="1">
                          <a:latin typeface="Cambria Math"/>
                        </a:rPr>
                        <m:t>𝐸𝑥𝑝𝑜𝑠𝑢𝑟𝑒</m:t>
                      </m:r>
                      <m:r>
                        <a:rPr lang="es-PE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341" y="1861280"/>
                <a:ext cx="362035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5 Imagen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5655" r="8019" b="3790"/>
          <a:stretch/>
        </p:blipFill>
        <p:spPr>
          <a:xfrm>
            <a:off x="4632561" y="2248521"/>
            <a:ext cx="4187911" cy="33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/>
                        </a:rPr>
                        <m:t>𝑢</m:t>
                      </m:r>
                      <m:r>
                        <a:rPr lang="es-PE" sz="2400" b="0" i="1" smtClean="0">
                          <a:latin typeface="Cambria Math"/>
                        </a:rPr>
                        <m:t>={0,0,1,1,0,0,1,1,1,0,1,0,1,1,0,0,1,0,</m:t>
                      </m:r>
                      <m:r>
                        <a:rPr lang="en-US" sz="2400" i="1">
                          <a:latin typeface="Cambria Math"/>
                        </a:rPr>
                        <m:t>0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1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 smtClean="0">
                          <a:latin typeface="Cambria Math"/>
                        </a:rPr>
                        <m:t>0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1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1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0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1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1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0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0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1</m:t>
                      </m:r>
                      <m:r>
                        <a:rPr lang="es-PE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0</m:t>
                      </m:r>
                      <m:r>
                        <a:rPr lang="es-PE" sz="2400" b="0" i="1" smtClean="0">
                          <a:latin typeface="Cambria Math" pitchFamily="18" charset="0"/>
                          <a:ea typeface="Cambria Math" pitchFamily="18" charset="0"/>
                        </a:rPr>
                        <m:t>}</m:t>
                      </m:r>
                    </m:oMath>
                  </m:oMathPara>
                </a14:m>
                <a:endParaRPr lang="en-CA" sz="2400" dirty="0">
                  <a:latin typeface="Cambria Math" pitchFamily="18" charset="0"/>
                  <a:ea typeface="Cambria Math" pitchFamily="18" charset="0"/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5903" r="8019" b="3790"/>
          <a:stretch/>
        </p:blipFill>
        <p:spPr>
          <a:xfrm>
            <a:off x="1682750" y="2226033"/>
            <a:ext cx="5625554" cy="44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2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/>
          </a:p>
          <a:p>
            <a:pPr marL="0" indent="0" algn="just">
              <a:buNone/>
            </a:pPr>
            <a:r>
              <a:rPr lang="en-US" sz="2400"/>
              <a:t>A </a:t>
            </a:r>
            <a:r>
              <a:rPr lang="en-US" sz="2400" dirty="0"/>
              <a:t>“boosting” mechanism in the learning rate of the exposure phases </a:t>
            </a:r>
            <a:r>
              <a:rPr lang="en-CA" sz="2400" dirty="0"/>
              <a:t>gives an explanation for </a:t>
            </a:r>
            <a:r>
              <a:rPr lang="en-US" sz="2400" dirty="0"/>
              <a:t>all the observed full transfer behavior in the data.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lvl="1" algn="just">
              <a:buFont typeface="Wingdings" pitchFamily="2" charset="2"/>
              <a:buChar char="§"/>
            </a:pPr>
            <a:endParaRPr lang="en-US" sz="2400" dirty="0"/>
          </a:p>
          <a:p>
            <a:pPr algn="just"/>
            <a:endParaRPr lang="en-CA" sz="2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3230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Critical 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544" y="1772816"/>
            <a:ext cx="8363272" cy="4525963"/>
          </a:xfrm>
        </p:spPr>
        <p:txBody>
          <a:bodyPr>
            <a:normAutofit fontScale="92500" lnSpcReduction="10000"/>
          </a:bodyPr>
          <a:lstStyle/>
          <a:p>
            <a:r>
              <a:rPr lang="en-CA" sz="2600" dirty="0"/>
              <a:t>Our model can be generalized to other visual perceptual tasks </a:t>
            </a:r>
            <a:r>
              <a:rPr lang="en-US" sz="2600" dirty="0"/>
              <a:t>(Zhang et al, 2010).</a:t>
            </a:r>
            <a:endParaRPr lang="en-CA" sz="2600" dirty="0"/>
          </a:p>
          <a:p>
            <a:pPr marL="0" indent="0">
              <a:buNone/>
            </a:pPr>
            <a:endParaRPr lang="en-CA" sz="2400" dirty="0"/>
          </a:p>
          <a:p>
            <a:pPr algn="just"/>
            <a:r>
              <a:rPr lang="nl-NL" sz="2600" dirty="0" err="1"/>
              <a:t>Insufficient</a:t>
            </a:r>
            <a:r>
              <a:rPr lang="nl-NL" sz="2600" dirty="0"/>
              <a:t> data </a:t>
            </a:r>
            <a:r>
              <a:rPr lang="nl-NL" sz="2600" dirty="0" err="1"/>
              <a:t>to</a:t>
            </a:r>
            <a:r>
              <a:rPr lang="nl-NL" sz="2600" dirty="0"/>
              <a:t> </a:t>
            </a:r>
            <a:r>
              <a:rPr lang="nl-NL" sz="2600" dirty="0" err="1"/>
              <a:t>assess</a:t>
            </a:r>
            <a:r>
              <a:rPr lang="nl-NL" sz="2600" dirty="0"/>
              <a:t> </a:t>
            </a:r>
            <a:r>
              <a:rPr lang="nl-NL" sz="2600" dirty="0" err="1"/>
              <a:t>other</a:t>
            </a:r>
            <a:r>
              <a:rPr lang="nl-NL" sz="2600" dirty="0"/>
              <a:t> </a:t>
            </a:r>
            <a:r>
              <a:rPr lang="nl-NL" sz="2600" dirty="0" err="1"/>
              <a:t>combinations</a:t>
            </a:r>
            <a:r>
              <a:rPr lang="nl-NL" sz="2600" dirty="0"/>
              <a:t> of training and exposure </a:t>
            </a:r>
            <a:r>
              <a:rPr lang="nl-NL" sz="2600" dirty="0" err="1"/>
              <a:t>blocks</a:t>
            </a:r>
            <a:r>
              <a:rPr lang="nl-NL" sz="2600" dirty="0"/>
              <a:t>, </a:t>
            </a:r>
            <a:r>
              <a:rPr lang="nl-NL" sz="2600" dirty="0" err="1"/>
              <a:t>however</a:t>
            </a:r>
            <a:r>
              <a:rPr lang="nl-NL" sz="2600" dirty="0"/>
              <a:t>, </a:t>
            </a:r>
            <a:r>
              <a:rPr lang="en-US" sz="2600" dirty="0"/>
              <a:t>the model creates predictions for future experiments.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000" dirty="0"/>
              <a:t>E.g., arbitrary increasing the length of the exposure phases does not lead to  better performance at the testing angle.</a:t>
            </a:r>
          </a:p>
          <a:p>
            <a:pPr lvl="1"/>
            <a:endParaRPr lang="en-US" sz="2000" dirty="0"/>
          </a:p>
          <a:p>
            <a:r>
              <a:rPr lang="en-CA" sz="2600" dirty="0"/>
              <a:t>Careful hand-tuning is required.</a:t>
            </a:r>
          </a:p>
          <a:p>
            <a:endParaRPr lang="en-CA" sz="2400" dirty="0"/>
          </a:p>
          <a:p>
            <a:pPr algn="just"/>
            <a:r>
              <a:rPr lang="nl-NL" sz="2600" dirty="0"/>
              <a:t>The model does </a:t>
            </a:r>
            <a:r>
              <a:rPr lang="nl-NL" sz="2600" dirty="0" err="1"/>
              <a:t>not</a:t>
            </a:r>
            <a:r>
              <a:rPr lang="nl-NL" sz="2600" dirty="0"/>
              <a:t> account </a:t>
            </a:r>
            <a:r>
              <a:rPr lang="nl-NL" sz="2600" dirty="0" err="1"/>
              <a:t>for</a:t>
            </a:r>
            <a:r>
              <a:rPr lang="nl-NL" sz="2600" dirty="0"/>
              <a:t> </a:t>
            </a:r>
            <a:r>
              <a:rPr lang="nl-NL" sz="2600" dirty="0" err="1"/>
              <a:t>temporal</a:t>
            </a:r>
            <a:r>
              <a:rPr lang="nl-NL" sz="2600" dirty="0"/>
              <a:t> </a:t>
            </a:r>
            <a:r>
              <a:rPr lang="nl-NL" sz="2600" dirty="0" err="1"/>
              <a:t>decay</a:t>
            </a:r>
            <a:r>
              <a:rPr lang="nl-NL" sz="2600" dirty="0"/>
              <a:t> of </a:t>
            </a:r>
            <a:r>
              <a:rPr lang="nl-NL" sz="2600" dirty="0" err="1"/>
              <a:t>retention</a:t>
            </a:r>
            <a:r>
              <a:rPr lang="nl-NL" sz="2600" dirty="0"/>
              <a:t>.</a:t>
            </a:r>
            <a:endParaRPr lang="en-CA" sz="2600" dirty="0"/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CA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CA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&amp;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have you learned?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400" dirty="0"/>
              <a:t>Model parameters have a significant impact on fitting its outcomes to the qualitative behavior of the data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400" dirty="0"/>
              <a:t>Additional testing of subjects will allow us to subject our model to more elaborate edge-case testing.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en-US" sz="2600" dirty="0"/>
          </a:p>
          <a:p>
            <a:pPr algn="just"/>
            <a:r>
              <a:rPr lang="en-US" sz="2600" dirty="0"/>
              <a:t>Future work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400" dirty="0"/>
              <a:t>We expect to extend our model to account for generalization in the double-training tasks.</a:t>
            </a:r>
          </a:p>
          <a:p>
            <a:pPr algn="just"/>
            <a:endParaRPr lang="en-US" sz="2400" dirty="0"/>
          </a:p>
          <a:p>
            <a:pPr lvl="1">
              <a:buFont typeface="Wingdings" panose="05000000000000000000" pitchFamily="2" charset="2"/>
              <a:buChar char="§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34775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42839" y="2564904"/>
            <a:ext cx="6858322" cy="2736304"/>
            <a:chOff x="1746126" y="1988840"/>
            <a:chExt cx="6858322" cy="2736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25" t="4326" r="19288" b="35825"/>
            <a:stretch/>
          </p:blipFill>
          <p:spPr>
            <a:xfrm>
              <a:off x="3562350" y="1988840"/>
              <a:ext cx="3528392" cy="273630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3" r="50673"/>
            <a:stretch/>
          </p:blipFill>
          <p:spPr>
            <a:xfrm>
              <a:off x="6876256" y="1988840"/>
              <a:ext cx="1728192" cy="27363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126" y="1988840"/>
              <a:ext cx="1812801" cy="2736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44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Crist, R. E., Kapadia, M. K., </a:t>
            </a:r>
            <a:r>
              <a:rPr lang="en-US" sz="1800" dirty="0" err="1"/>
              <a:t>Westheimer</a:t>
            </a:r>
            <a:r>
              <a:rPr lang="en-US" sz="1800" dirty="0"/>
              <a:t>, G., &amp; Gilbert, C. D. (1997). Perceptual learning of spatial localization: specificity for orientation, position, and context. </a:t>
            </a:r>
            <a:r>
              <a:rPr lang="en-US" sz="1800" i="1" dirty="0"/>
              <a:t>Journal of neurophysiology</a:t>
            </a:r>
            <a:r>
              <a:rPr lang="en-US" sz="1800" dirty="0"/>
              <a:t>, </a:t>
            </a:r>
            <a:r>
              <a:rPr lang="en-US" sz="1800" i="1" dirty="0"/>
              <a:t>78</a:t>
            </a:r>
            <a:r>
              <a:rPr lang="en-US" sz="1800" dirty="0"/>
              <a:t>(6), 2889-2894.</a:t>
            </a:r>
          </a:p>
          <a:p>
            <a:r>
              <a:rPr lang="en-US" sz="1800" dirty="0" err="1"/>
              <a:t>Fahle</a:t>
            </a:r>
            <a:r>
              <a:rPr lang="en-US" sz="1800" dirty="0"/>
              <a:t>, M. (1994). Human pattern recognition: parallel processing and perceptual learning. </a:t>
            </a:r>
            <a:r>
              <a:rPr lang="en-US" sz="1800" i="1" dirty="0"/>
              <a:t>Perception</a:t>
            </a:r>
            <a:r>
              <a:rPr lang="en-US" sz="1800" dirty="0"/>
              <a:t>, </a:t>
            </a:r>
            <a:r>
              <a:rPr lang="en-US" sz="1800" i="1" dirty="0"/>
              <a:t>23</a:t>
            </a:r>
            <a:r>
              <a:rPr lang="en-US" sz="1800" dirty="0"/>
              <a:t>(4), 411-427.</a:t>
            </a:r>
          </a:p>
          <a:p>
            <a:r>
              <a:rPr lang="en-US" sz="1800" dirty="0"/>
              <a:t>Zhang, J. Y., Zhang, G. L., Xiao, L. Q., Klein, S. A., Levi, D. M., &amp; Yu, C. (2010). Rule-based learning explains visual perceptual learning and its specificity and transfer. </a:t>
            </a:r>
            <a:r>
              <a:rPr lang="en-US" sz="1800" i="1" dirty="0"/>
              <a:t>Journal of Neuroscience</a:t>
            </a:r>
            <a:r>
              <a:rPr lang="en-US" sz="1800" dirty="0"/>
              <a:t>, </a:t>
            </a:r>
            <a:r>
              <a:rPr lang="en-US" sz="1800" i="1" dirty="0"/>
              <a:t>30</a:t>
            </a:r>
            <a:r>
              <a:rPr lang="en-US" sz="1800" dirty="0"/>
              <a:t>(37), 12323-12328</a:t>
            </a:r>
          </a:p>
          <a:p>
            <a:r>
              <a:rPr lang="en-US" sz="1800" dirty="0" err="1"/>
              <a:t>Schoups</a:t>
            </a:r>
            <a:r>
              <a:rPr lang="en-US" sz="1800" dirty="0"/>
              <a:t>, A. A., </a:t>
            </a:r>
            <a:r>
              <a:rPr lang="en-US" sz="1800" dirty="0" err="1"/>
              <a:t>Vogels</a:t>
            </a:r>
            <a:r>
              <a:rPr lang="en-US" sz="1800" dirty="0"/>
              <a:t>, R., &amp; </a:t>
            </a:r>
            <a:r>
              <a:rPr lang="en-US" sz="1800" dirty="0" err="1"/>
              <a:t>Orban</a:t>
            </a:r>
            <a:r>
              <a:rPr lang="en-US" sz="1800" dirty="0"/>
              <a:t>, G. A. (1995). Human perceptual learning in identifying the oblique orientation: </a:t>
            </a:r>
            <a:r>
              <a:rPr lang="en-US" sz="1800" dirty="0" err="1"/>
              <a:t>retinotopy</a:t>
            </a:r>
            <a:r>
              <a:rPr lang="en-US" sz="1800" dirty="0"/>
              <a:t>, orientation specificity and </a:t>
            </a:r>
            <a:r>
              <a:rPr lang="en-US" sz="1800" dirty="0" err="1"/>
              <a:t>monocularity</a:t>
            </a:r>
            <a:r>
              <a:rPr lang="en-US" sz="1800" dirty="0"/>
              <a:t>. </a:t>
            </a:r>
            <a:r>
              <a:rPr lang="en-US" sz="1800" i="1" dirty="0"/>
              <a:t>The Journal of physiology</a:t>
            </a:r>
            <a:r>
              <a:rPr lang="en-US" sz="1800" dirty="0"/>
              <a:t>, </a:t>
            </a:r>
            <a:r>
              <a:rPr lang="en-US" sz="1800" i="1" dirty="0"/>
              <a:t>483</a:t>
            </a:r>
            <a:r>
              <a:rPr lang="en-US" sz="1800" dirty="0"/>
              <a:t>(3), 797-810.</a:t>
            </a:r>
          </a:p>
          <a:p>
            <a:r>
              <a:rPr lang="en-US" sz="1800" dirty="0"/>
              <a:t>Xiao, L. Q., Zhang, J. Y., Wang, R., Klein, S. A., Levi, D. M., &amp; Yu, C. (2008). Complete transfer of perceptual learning across retinal locations enabled by double training. </a:t>
            </a:r>
            <a:r>
              <a:rPr lang="en-US" sz="1800" i="1" dirty="0"/>
              <a:t>Current Biology</a:t>
            </a:r>
            <a:r>
              <a:rPr lang="en-US" sz="1800" dirty="0"/>
              <a:t>, </a:t>
            </a:r>
            <a:r>
              <a:rPr lang="en-US" sz="1800" i="1" dirty="0"/>
              <a:t>18</a:t>
            </a:r>
            <a:r>
              <a:rPr lang="en-US" sz="1800" dirty="0"/>
              <a:t>(24), 1922-1926.</a:t>
            </a:r>
          </a:p>
        </p:txBody>
      </p:sp>
    </p:spTree>
    <p:extLst>
      <p:ext uri="{BB962C8B-B14F-4D97-AF65-F5344CB8AC3E}">
        <p14:creationId xmlns:p14="http://schemas.microsoft.com/office/powerpoint/2010/main" val="37466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Additional slides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transition Training to Exposure, after boosting (i.e., updating) the learning rate could have possibly be implemented by</a:t>
                </a:r>
              </a:p>
              <a:p>
                <a:pPr marL="457200" lvl="1" indent="0">
                  <a:buNone/>
                </a:pPr>
                <a:r>
                  <a:rPr lang="en-CA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>
                            <a:latin typeface="Cambria Math"/>
                            <a:ea typeface="Cambria Math"/>
                          </a:rPr>
                          <m:t>←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  <m:sup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E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r>
                      <a:rPr lang="es-PE" i="1">
                        <a:latin typeface="Cambria Math"/>
                      </a:rPr>
                      <m:t>𝑙</m:t>
                    </m:r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s-PE" dirty="0"/>
              </a:p>
              <a:p>
                <a:pPr marL="457200" lvl="1" indent="0">
                  <a:buNone/>
                </a:pPr>
                <a:r>
                  <a:rPr lang="en-US" dirty="0"/>
                  <a:t>This approach does not work for any of the parameters.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92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Double-training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959249" y="2082190"/>
            <a:ext cx="4077247" cy="4083114"/>
            <a:chOff x="4489704" y="1600200"/>
            <a:chExt cx="4077247" cy="4083114"/>
          </a:xfrm>
        </p:grpSpPr>
        <p:grpSp>
          <p:nvGrpSpPr>
            <p:cNvPr id="7" name="Group 6"/>
            <p:cNvGrpSpPr/>
            <p:nvPr/>
          </p:nvGrpSpPr>
          <p:grpSpPr>
            <a:xfrm>
              <a:off x="4489704" y="2252926"/>
              <a:ext cx="3815744" cy="3430388"/>
              <a:chOff x="4381047" y="2267779"/>
              <a:chExt cx="3815744" cy="3430388"/>
            </a:xfrm>
          </p:grpSpPr>
          <p:pic>
            <p:nvPicPr>
              <p:cNvPr id="1030" name="Picture 6" descr="http://www.cogsci.nl/tmp/gabor-gaussian--110.00-96-12.00-0.10-0.00-128-128-128-255-255-255-0-0-0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2562" y="3213529"/>
                <a:ext cx="914400" cy="91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ttp://www.cogsci.nl/tmp/gabor-gaussian--110.00-96-12.00-0.10-0.00-128-128-128-200-200-200-100-100-100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5517" y="2267779"/>
                <a:ext cx="914400" cy="91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2" name="Straight Arrow Connector 21"/>
              <p:cNvCxnSpPr/>
              <p:nvPr/>
            </p:nvCxnSpPr>
            <p:spPr>
              <a:xfrm flipV="1">
                <a:off x="4643839" y="2942590"/>
                <a:ext cx="3552952" cy="2755577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4381047" y="4127929"/>
                <a:ext cx="904083" cy="917657"/>
                <a:chOff x="4376452" y="4463892"/>
                <a:chExt cx="904083" cy="917657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4376452" y="4463892"/>
                  <a:ext cx="904083" cy="91765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  <p:sp>
              <p:nvSpPr>
                <p:cNvPr id="30" name="Plus 29"/>
                <p:cNvSpPr/>
                <p:nvPr/>
              </p:nvSpPr>
              <p:spPr>
                <a:xfrm>
                  <a:off x="4689960" y="4778714"/>
                  <a:ext cx="277066" cy="288012"/>
                </a:xfrm>
                <a:prstGeom prst="mathPlus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6474645" y="4320378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Time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489704" y="1600200"/>
              <a:ext cx="4077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sz="2000" b="1" dirty="0"/>
                <a:t>Exposure: </a:t>
              </a:r>
              <a:r>
                <a:rPr lang="nl-NL" sz="2000" dirty="0"/>
                <a:t>Contrast discrimination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3528" y="2107304"/>
            <a:ext cx="4176464" cy="4130008"/>
            <a:chOff x="356409" y="2107304"/>
            <a:chExt cx="4176464" cy="4130008"/>
          </a:xfrm>
        </p:grpSpPr>
        <p:grpSp>
          <p:nvGrpSpPr>
            <p:cNvPr id="23" name="Group 22"/>
            <p:cNvGrpSpPr/>
            <p:nvPr/>
          </p:nvGrpSpPr>
          <p:grpSpPr>
            <a:xfrm>
              <a:off x="356409" y="2792069"/>
              <a:ext cx="3783599" cy="3445243"/>
              <a:chOff x="706105" y="2252926"/>
              <a:chExt cx="3783599" cy="3445243"/>
            </a:xfrm>
          </p:grpSpPr>
          <p:pic>
            <p:nvPicPr>
              <p:cNvPr id="28" name="Picture 2" descr="http://www.cogsci.nl/tmp/gabor-gaussian--45.00-96-12.00-0.10-0.00-128-128-128-255-255-255-0-0-0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093" y="3198675"/>
                <a:ext cx="914400" cy="91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http://www.cogsci.nl/tmp/gabor-gaussian--35.00-96-12.00-0.10-0.00-128-128-128-255-255-255-0-0-0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7824" y="2252926"/>
                <a:ext cx="914400" cy="91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Straight Arrow Connector 30"/>
              <p:cNvCxnSpPr/>
              <p:nvPr/>
            </p:nvCxnSpPr>
            <p:spPr>
              <a:xfrm flipV="1">
                <a:off x="936752" y="2942592"/>
                <a:ext cx="3552952" cy="2755577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>
              <a:xfrm>
                <a:off x="706105" y="4113076"/>
                <a:ext cx="904083" cy="917657"/>
                <a:chOff x="706105" y="4113076"/>
                <a:chExt cx="904083" cy="917657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706105" y="4113076"/>
                  <a:ext cx="904083" cy="91765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  <p:sp>
              <p:nvSpPr>
                <p:cNvPr id="36" name="Plus 35"/>
                <p:cNvSpPr/>
                <p:nvPr/>
              </p:nvSpPr>
              <p:spPr>
                <a:xfrm>
                  <a:off x="1019613" y="4427898"/>
                  <a:ext cx="277066" cy="288012"/>
                </a:xfrm>
                <a:prstGeom prst="mathPlus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2803234" y="4320379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Time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366045" y="2107304"/>
              <a:ext cx="4166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sz="2000" b="1" dirty="0"/>
                <a:t>Training: </a:t>
              </a:r>
              <a:r>
                <a:rPr lang="nl-NL" sz="2000" dirty="0"/>
                <a:t>Orientation discrimination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469" t="15700" r="11807" b="8000"/>
          <a:stretch/>
        </p:blipFill>
        <p:spPr>
          <a:xfrm>
            <a:off x="1763688" y="2276872"/>
            <a:ext cx="5760640" cy="36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5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600200"/>
                <a:ext cx="5307632" cy="499715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CA" sz="2700" dirty="0"/>
                  <a:t>Baseline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nl-NL" sz="27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nl-NL" sz="27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nl-NL" sz="27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nl-NL" sz="27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nl-NL" sz="27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2700" dirty="0"/>
              </a:p>
              <a:p>
                <a:r>
                  <a:rPr lang="en-CA" sz="2700" dirty="0"/>
                  <a:t>Baseline to Training, Training to Training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nl-NL" sz="27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2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s-PE" sz="2700" b="0" i="1" smtClean="0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nl-NL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sSub>
                          <m:sSub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7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7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sup>
                    </m:sSubSup>
                    <m:r>
                      <a:rPr lang="nl-NL" sz="27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CA" sz="2700" dirty="0"/>
              </a:p>
              <a:p>
                <a:r>
                  <a:rPr lang="en-CA" sz="2700" dirty="0"/>
                  <a:t>Training to Exposure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nl-NL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  <m:sup/>
                    </m:sSubSup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es-PE" sz="2700" b="0" i="1" smtClean="0">
                        <a:latin typeface="Cambria Math"/>
                        <a:ea typeface="Cambria Math"/>
                      </a:rPr>
                      <m:t>1−</m:t>
                    </m:r>
                    <m:sSup>
                      <m:sSupPr>
                        <m:ctrlPr>
                          <a:rPr lang="es-PE" sz="27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s-PE" sz="27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s-PE" sz="27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s-PE" sz="2700" b="0" i="1" smtClean="0">
                            <a:latin typeface="Cambria Math"/>
                            <a:ea typeface="Cambria Math"/>
                          </a:rPr>
                          <m:t>𝜆</m:t>
                        </m:r>
                        <m:r>
                          <a:rPr lang="es-PE" sz="27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s-PE" sz="27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PE" sz="2700" b="0" i="1" smtClean="0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s-PE" sz="27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s-PE" sz="27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7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7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s-PE" sz="27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CA" sz="27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700" i="1">
                            <a:latin typeface="Cambria Math"/>
                            <a:ea typeface="Cambria Math"/>
                          </a:rPr>
                          <m:t>←</m:t>
                        </m:r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r>
                      <a:rPr lang="nl-NL" sz="27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nl-NL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  <m:sup/>
                    </m:sSubSup>
                    <m:r>
                      <a:rPr lang="es-PE" sz="2700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CA" sz="2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nl-NL" sz="27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2700" dirty="0"/>
                  <a:t>, </a:t>
                </a:r>
                <a:endParaRPr lang="en-CA" sz="2700" dirty="0">
                  <a:solidFill>
                    <a:srgbClr val="FF0000"/>
                  </a:solidFill>
                </a:endParaRPr>
              </a:p>
              <a:p>
                <a:r>
                  <a:rPr lang="en-CA" sz="2700" dirty="0"/>
                  <a:t>Exposure to Exposure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sz="27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sz="2700" b="0" i="1" smtClean="0">
                        <a:latin typeface="Cambria Math"/>
                      </a:rPr>
                      <m:t>=</m:t>
                    </m:r>
                    <m:r>
                      <a:rPr lang="nl-NL" sz="27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7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nl-NL" sz="27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2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r>
                      <a:rPr lang="nl-NL" sz="27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nl-NL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𝑡𝑓</m:t>
                        </m:r>
                      </m:sub>
                      <m:sup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𝑡𝑓</m:t>
                        </m:r>
                      </m:sup>
                    </m:sSubSup>
                    <m:r>
                      <a:rPr lang="nl-NL" sz="27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CA" sz="2700" dirty="0"/>
              </a:p>
              <a:p>
                <a:r>
                  <a:rPr lang="en-CA" sz="2700" dirty="0"/>
                  <a:t>Exposure to Training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nl-NL" sz="27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2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PE" sz="2700" i="1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nl-NL" sz="27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nl-NL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nl-NL" sz="2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sSub>
                          <m:sSub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7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700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sup>
                    </m:sSubSup>
                    <m:r>
                      <a:rPr lang="nl-NL" sz="27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CA" sz="2700" dirty="0"/>
              </a:p>
              <a:p>
                <a:pPr lvl="1"/>
                <a:endParaRPr lang="nl-NL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600200"/>
                <a:ext cx="5307632" cy="4997152"/>
              </a:xfrm>
              <a:blipFill>
                <a:blip r:embed="rId3"/>
                <a:stretch>
                  <a:fillRect l="-1378" t="-2198" r="-459" b="-122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5487144" y="3753803"/>
            <a:ext cx="3497379" cy="2678047"/>
            <a:chOff x="5487144" y="3753803"/>
            <a:chExt cx="3497379" cy="2678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4 Rectángulo"/>
                <p:cNvSpPr/>
                <p:nvPr/>
              </p:nvSpPr>
              <p:spPr>
                <a:xfrm>
                  <a:off x="5487144" y="4797152"/>
                  <a:ext cx="51212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4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7144" y="4797152"/>
                  <a:ext cx="51212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5 Rectángulo"/>
                <p:cNvSpPr/>
                <p:nvPr/>
              </p:nvSpPr>
              <p:spPr>
                <a:xfrm>
                  <a:off x="7325817" y="6093296"/>
                  <a:ext cx="49853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oMath>
                    </m:oMathPara>
                  </a14:m>
                  <a:endParaRPr lang="en-US" sz="1600" i="1" dirty="0"/>
                </a:p>
              </p:txBody>
            </p:sp>
          </mc:Choice>
          <mc:Fallback xmlns="">
            <p:sp>
              <p:nvSpPr>
                <p:cNvPr id="6" name="5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5817" y="6093296"/>
                  <a:ext cx="49853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6 Imagen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5" t="6152" r="8019" b="7273"/>
            <a:stretch/>
          </p:blipFill>
          <p:spPr>
            <a:xfrm>
              <a:off x="5961547" y="3753803"/>
              <a:ext cx="3022976" cy="2374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106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86789" y="3140968"/>
            <a:ext cx="3497379" cy="2678047"/>
            <a:chOff x="5487144" y="3753803"/>
            <a:chExt cx="3497379" cy="2678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4 Rectángulo"/>
                <p:cNvSpPr/>
                <p:nvPr/>
              </p:nvSpPr>
              <p:spPr>
                <a:xfrm>
                  <a:off x="5487144" y="4797152"/>
                  <a:ext cx="51212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4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7144" y="4797152"/>
                  <a:ext cx="51212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5 Rectángulo"/>
                <p:cNvSpPr/>
                <p:nvPr/>
              </p:nvSpPr>
              <p:spPr>
                <a:xfrm>
                  <a:off x="7325817" y="6093296"/>
                  <a:ext cx="49853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oMath>
                    </m:oMathPara>
                  </a14:m>
                  <a:endParaRPr lang="en-US" sz="1600" i="1" dirty="0"/>
                </a:p>
              </p:txBody>
            </p:sp>
          </mc:Choice>
          <mc:Fallback xmlns="">
            <p:sp>
              <p:nvSpPr>
                <p:cNvPr id="6" name="5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5817" y="6093296"/>
                  <a:ext cx="49853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6 Imagen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5" t="6152" r="8019" b="7273"/>
            <a:stretch/>
          </p:blipFill>
          <p:spPr>
            <a:xfrm>
              <a:off x="5961547" y="3753803"/>
              <a:ext cx="3022976" cy="2374730"/>
            </a:xfrm>
            <a:prstGeom prst="rect">
              <a:avLst/>
            </a:prstGeom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45" y="1916832"/>
            <a:ext cx="2961239" cy="96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00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Double-training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Learning transfer occurs also when the tasks are reversed (e.g. when contrast discrimination is being tested)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6358529" cy="3878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669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/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PE" sz="2400" b="1" dirty="0"/>
                  <a:t>Case 1: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={15∗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,15∗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CA" sz="24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" t="5762" r="7873" b="3820"/>
          <a:stretch/>
        </p:blipFill>
        <p:spPr>
          <a:xfrm>
            <a:off x="1835696" y="2220994"/>
            <a:ext cx="5616624" cy="444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/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PE" sz="2400" b="1" dirty="0"/>
                  <a:t>Case 2: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={3∗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,3∗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i="1">
                        <a:latin typeface="Cambria Math"/>
                      </a:rPr>
                      <m:t>,3∗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,3∗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,…,</m:t>
                    </m:r>
                    <m:r>
                      <a:rPr lang="es-PE" sz="2400" i="1">
                        <a:latin typeface="Cambria Math"/>
                      </a:rPr>
                      <m:t>3∗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,3∗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CA" sz="24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5305" r="7702" b="3592"/>
          <a:stretch/>
        </p:blipFill>
        <p:spPr>
          <a:xfrm>
            <a:off x="1763688" y="2420888"/>
            <a:ext cx="5446740" cy="4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91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/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</p:spPr>
            <p:txBody>
              <a:bodyPr/>
              <a:lstStyle/>
              <a:p>
                <a:r>
                  <a:rPr lang="es-PE" sz="2400" b="1" dirty="0"/>
                  <a:t>Case 2: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={1∗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,1∗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i="1">
                        <a:latin typeface="Cambria Math"/>
                      </a:rPr>
                      <m:t>,</m:t>
                    </m:r>
                    <m:r>
                      <a:rPr lang="es-PE" sz="2400" b="0" i="1" smtClean="0">
                        <a:latin typeface="Cambria Math"/>
                      </a:rPr>
                      <m:t>1</m:t>
                    </m:r>
                    <m:r>
                      <a:rPr lang="es-PE" sz="2400" i="1">
                        <a:latin typeface="Cambria Math"/>
                      </a:rPr>
                      <m:t>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,1∗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,…,1</m:t>
                    </m:r>
                    <m:r>
                      <a:rPr lang="es-PE" sz="2400" i="1">
                        <a:latin typeface="Cambria Math"/>
                      </a:rPr>
                      <m:t>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,1∗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CA" sz="24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  <a:blipFill rotWithShape="1">
                <a:blip r:embed="rId3"/>
                <a:stretch>
                  <a:fillRect l="-1012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5761" r="8044" b="3364"/>
          <a:stretch/>
        </p:blipFill>
        <p:spPr>
          <a:xfrm>
            <a:off x="2025935" y="2379337"/>
            <a:ext cx="5570401" cy="44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42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/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PE" sz="2400" b="1" dirty="0"/>
                  <a:t>Case 2: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={5∗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,5∗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i="1">
                        <a:latin typeface="Cambria Math"/>
                      </a:rPr>
                      <m:t>,</m:t>
                    </m:r>
                    <m:r>
                      <a:rPr lang="es-PE" sz="2400" b="0" i="1" smtClean="0">
                        <a:latin typeface="Cambria Math"/>
                      </a:rPr>
                      <m:t>5</m:t>
                    </m:r>
                    <m:r>
                      <a:rPr lang="es-PE" sz="2400" i="1">
                        <a:latin typeface="Cambria Math"/>
                      </a:rPr>
                      <m:t>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,5∗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,…,5</m:t>
                    </m:r>
                    <m:r>
                      <a:rPr lang="es-PE" sz="2400" i="1">
                        <a:latin typeface="Cambria Math"/>
                      </a:rPr>
                      <m:t>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,5∗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CA" sz="24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" t="5076" r="7873" b="3364"/>
          <a:stretch/>
        </p:blipFill>
        <p:spPr>
          <a:xfrm>
            <a:off x="1869393" y="2420888"/>
            <a:ext cx="5510919" cy="440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0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/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PE" sz="2400" b="1" dirty="0"/>
                  <a:t>Case 3: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={15∗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,15∗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CA" sz="24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5762" r="7531" b="3591"/>
          <a:stretch/>
        </p:blipFill>
        <p:spPr>
          <a:xfrm>
            <a:off x="1685331" y="2132856"/>
            <a:ext cx="583899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28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/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PE" sz="2400" b="1" dirty="0"/>
                  <a:t>Case 4: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={3∗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,2∗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i="1">
                        <a:latin typeface="Cambria Math"/>
                      </a:rPr>
                      <m:t>,3∗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,2∗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,…,</m:t>
                    </m:r>
                    <m:r>
                      <a:rPr lang="es-PE" sz="2400" i="1">
                        <a:latin typeface="Cambria Math"/>
                      </a:rPr>
                      <m:t>3∗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,2∗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CA" sz="24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5532" r="7702" b="3364"/>
          <a:stretch/>
        </p:blipFill>
        <p:spPr>
          <a:xfrm>
            <a:off x="1935273" y="2420889"/>
            <a:ext cx="5589055" cy="44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5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Double-training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Decreased orientation specificity due to double-learning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669" t="25004" r="10232" b="6600"/>
          <a:stretch/>
        </p:blipFill>
        <p:spPr>
          <a:xfrm>
            <a:off x="2512919" y="2533482"/>
            <a:ext cx="4118161" cy="3592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3429" t="24303" r="23736" b="67472"/>
          <a:stretch/>
        </p:blipFill>
        <p:spPr>
          <a:xfrm>
            <a:off x="6611026" y="2424807"/>
            <a:ext cx="264698" cy="432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363" y="2388685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Training</a:t>
            </a:r>
          </a:p>
          <a:p>
            <a:r>
              <a:rPr lang="nl-NL" sz="1600" dirty="0"/>
              <a:t>Double-training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7452" y="2397396"/>
            <a:ext cx="144016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122717" y="6392009"/>
            <a:ext cx="16118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Zhang et al, 2010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627126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/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</p:spPr>
            <p:txBody>
              <a:bodyPr/>
              <a:lstStyle/>
              <a:p>
                <a:r>
                  <a:rPr lang="es-PE" sz="2400" b="1" dirty="0"/>
                  <a:t>New case: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={3∗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,1∗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i="1">
                        <a:latin typeface="Cambria Math"/>
                      </a:rPr>
                      <m:t>,3∗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,1∗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,…,</m:t>
                    </m:r>
                    <m:r>
                      <a:rPr lang="es-PE" sz="2400" i="1">
                        <a:latin typeface="Cambria Math"/>
                      </a:rPr>
                      <m:t>3∗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,1∗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CA" sz="24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  <a:blipFill rotWithShape="1">
                <a:blip r:embed="rId3"/>
                <a:stretch>
                  <a:fillRect l="-1012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5532" r="7531" b="3592"/>
          <a:stretch/>
        </p:blipFill>
        <p:spPr>
          <a:xfrm>
            <a:off x="1907704" y="2420888"/>
            <a:ext cx="556234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07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 /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PE" sz="2400" b="1" dirty="0"/>
                  <a:t>Case 4: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={5∗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,3∗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i="1">
                        <a:latin typeface="Cambria Math"/>
                      </a:rPr>
                      <m:t>,</m:t>
                    </m:r>
                    <m:r>
                      <a:rPr lang="es-PE" sz="2400" b="0" i="1" smtClean="0">
                        <a:latin typeface="Cambria Math"/>
                      </a:rPr>
                      <m:t>5</m:t>
                    </m:r>
                    <m:r>
                      <a:rPr lang="es-PE" sz="2400" i="1">
                        <a:latin typeface="Cambria Math"/>
                      </a:rPr>
                      <m:t>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,3∗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,…,5</m:t>
                    </m:r>
                    <m:r>
                      <a:rPr lang="es-PE" sz="2400" i="1">
                        <a:latin typeface="Cambria Math"/>
                      </a:rPr>
                      <m:t>∗</m:t>
                    </m:r>
                    <m:r>
                      <a:rPr lang="es-PE" sz="2400" i="1">
                        <a:latin typeface="Cambria Math"/>
                      </a:rPr>
                      <m:t>𝑇𝑟𝑎𝑖𝑛𝑖𝑛𝑔</m:t>
                    </m:r>
                    <m:r>
                      <a:rPr lang="es-PE" sz="2400" i="1">
                        <a:latin typeface="Cambria Math"/>
                      </a:rPr>
                      <m:t>,3∗</m:t>
                    </m:r>
                    <m:r>
                      <a:rPr lang="es-PE" sz="2400" i="1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CA" sz="24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" t="6153" r="8019" b="3790"/>
          <a:stretch/>
        </p:blipFill>
        <p:spPr>
          <a:xfrm>
            <a:off x="1907704" y="2420888"/>
            <a:ext cx="5443455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03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Prevalent conjectures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Rule based learning </a:t>
            </a:r>
            <a:r>
              <a:rPr lang="en-CA" sz="1600" dirty="0"/>
              <a:t>(Zhang et al, 2010)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nl-NL" sz="1600" dirty="0"/>
              <a:t>V1 </a:t>
            </a:r>
            <a:r>
              <a:rPr lang="nl-NL" sz="1600" dirty="0" err="1"/>
              <a:t>inputs</a:t>
            </a:r>
            <a:r>
              <a:rPr lang="nl-NL" sz="1600" dirty="0"/>
              <a:t> </a:t>
            </a:r>
            <a:r>
              <a:rPr lang="nl-NL" sz="1600" dirty="0" err="1"/>
              <a:t>representing</a:t>
            </a:r>
            <a:r>
              <a:rPr lang="nl-NL" sz="1600" dirty="0"/>
              <a:t> </a:t>
            </a:r>
            <a:r>
              <a:rPr lang="en-US" sz="1600" dirty="0"/>
              <a:t>untrained orientations or retinal locations are unattended </a:t>
            </a:r>
            <a:r>
              <a:rPr lang="nl-NL" sz="1600" dirty="0"/>
              <a:t>and </a:t>
            </a:r>
            <a:r>
              <a:rPr lang="nl-NL" sz="1600" dirty="0" err="1"/>
              <a:t>likely</a:t>
            </a:r>
            <a:r>
              <a:rPr lang="nl-NL" sz="1600" dirty="0"/>
              <a:t> </a:t>
            </a:r>
            <a:r>
              <a:rPr lang="nl-NL" sz="1600" dirty="0" err="1"/>
              <a:t>suppressed</a:t>
            </a:r>
            <a:r>
              <a:rPr lang="nl-NL" sz="1600" dirty="0"/>
              <a:t>.</a:t>
            </a:r>
          </a:p>
          <a:p>
            <a:r>
              <a:rPr lang="nl-NL" sz="1600" dirty="0"/>
              <a:t>Orientation exposure or location training </a:t>
            </a:r>
            <a:r>
              <a:rPr lang="en-US" sz="1600" dirty="0"/>
              <a:t>establishes connections that enable learning transfer by reactivating the unattended or suppressed V1 inputs.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No computational model that explains how double-learning evokes learning transfer</a:t>
            </a:r>
            <a:endParaRPr lang="en-CA" sz="1100" b="1" dirty="0"/>
          </a:p>
        </p:txBody>
      </p:sp>
    </p:spTree>
    <p:extLst>
      <p:ext uri="{BB962C8B-B14F-4D97-AF65-F5344CB8AC3E}">
        <p14:creationId xmlns:p14="http://schemas.microsoft.com/office/powerpoint/2010/main" val="76523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=15×{1 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,1 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CA" sz="2400" dirty="0"/>
                  <a:t> (</a:t>
                </a:r>
                <a:r>
                  <a:rPr lang="es-PE" sz="2400" b="1" dirty="0"/>
                  <a:t>Case 2</a:t>
                </a:r>
                <a:r>
                  <a:rPr lang="en-CA" sz="2400" dirty="0"/>
                  <a:t>)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  <a:blipFill rotWithShape="1">
                <a:blip r:embed="rId3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5761" r="8044" b="3364"/>
          <a:stretch/>
        </p:blipFill>
        <p:spPr>
          <a:xfrm>
            <a:off x="701733" y="2240875"/>
            <a:ext cx="5636745" cy="4486819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6153" r="8205" b="7272"/>
          <a:stretch/>
        </p:blipFill>
        <p:spPr>
          <a:xfrm>
            <a:off x="6367086" y="3381714"/>
            <a:ext cx="2654233" cy="20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84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/>
                      </a:rPr>
                      <m:t>𝑢</m:t>
                    </m:r>
                    <m:r>
                      <a:rPr lang="es-PE" sz="2400" b="0" i="1" smtClean="0">
                        <a:latin typeface="Cambria Math"/>
                      </a:rPr>
                      <m:t>=3×{5 </m:t>
                    </m:r>
                    <m:r>
                      <a:rPr lang="es-PE" sz="2400" b="0" i="1" smtClean="0">
                        <a:latin typeface="Cambria Math"/>
                      </a:rPr>
                      <m:t>𝑇𝑟𝑎𝑖𝑛𝑖𝑛𝑔</m:t>
                    </m:r>
                    <m:r>
                      <a:rPr lang="es-PE" sz="2400" b="0" i="1" smtClean="0">
                        <a:latin typeface="Cambria Math"/>
                      </a:rPr>
                      <m:t>,3 </m:t>
                    </m:r>
                    <m:r>
                      <a:rPr lang="es-PE" sz="2400" b="0" i="1" smtClean="0">
                        <a:latin typeface="Cambria Math"/>
                      </a:rPr>
                      <m:t>𝐸𝑥𝑝𝑜𝑠𝑢𝑟𝑒</m:t>
                    </m:r>
                    <m:r>
                      <a:rPr lang="es-PE" sz="2400" b="0" i="1" smtClean="0">
                        <a:latin typeface="Cambria Math"/>
                      </a:rPr>
                      <m:t>} </m:t>
                    </m:r>
                  </m:oMath>
                </a14:m>
                <a:r>
                  <a:rPr lang="en-CA" sz="2400" dirty="0"/>
                  <a:t>(</a:t>
                </a:r>
                <a:r>
                  <a:rPr lang="es-PE" sz="2400" b="1" dirty="0"/>
                  <a:t>Case 4</a:t>
                </a:r>
                <a:r>
                  <a:rPr lang="en-CA" sz="2400" dirty="0"/>
                  <a:t>)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5903" r="7833" b="3790"/>
          <a:stretch/>
        </p:blipFill>
        <p:spPr>
          <a:xfrm>
            <a:off x="755576" y="2255877"/>
            <a:ext cx="5575221" cy="4409233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2" t="5904" r="8205" b="7272"/>
          <a:stretch/>
        </p:blipFill>
        <p:spPr>
          <a:xfrm>
            <a:off x="6372202" y="3344073"/>
            <a:ext cx="2648214" cy="209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75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/>
                        </a:rPr>
                        <m:t>𝑢</m:t>
                      </m:r>
                      <m:r>
                        <a:rPr lang="es-PE" sz="2400" b="0" i="1" smtClean="0">
                          <a:latin typeface="Cambria Math"/>
                        </a:rPr>
                        <m:t>=3×{5 </m:t>
                      </m:r>
                      <m:r>
                        <a:rPr lang="es-PE" sz="2400" b="0" i="1" smtClean="0">
                          <a:latin typeface="Cambria Math"/>
                        </a:rPr>
                        <m:t>𝑇𝑟𝑎𝑖𝑛𝑖𝑛𝑔</m:t>
                      </m:r>
                      <m:r>
                        <a:rPr lang="es-PE" sz="2400" b="0" i="1" smtClean="0">
                          <a:latin typeface="Cambria Math"/>
                        </a:rPr>
                        <m:t>,2 </m:t>
                      </m:r>
                      <m:r>
                        <a:rPr lang="es-PE" sz="2400" b="0" i="1" smtClean="0">
                          <a:latin typeface="Cambria Math"/>
                        </a:rPr>
                        <m:t>𝐸𝑥𝑝𝑜𝑠𝑢𝑟𝑒</m:t>
                      </m:r>
                      <m:r>
                        <a:rPr lang="es-PE" sz="2400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CA" sz="240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5655" r="8205" b="3790"/>
          <a:stretch/>
        </p:blipFill>
        <p:spPr>
          <a:xfrm>
            <a:off x="734271" y="2270349"/>
            <a:ext cx="5637929" cy="447101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4" t="5937" r="7994" b="7240"/>
          <a:stretch/>
        </p:blipFill>
        <p:spPr>
          <a:xfrm>
            <a:off x="6372234" y="3344097"/>
            <a:ext cx="2648182" cy="209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5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/>
                        </a:rPr>
                        <m:t>𝑢</m:t>
                      </m:r>
                      <m:r>
                        <a:rPr lang="es-PE" sz="2400" b="0" i="1" smtClean="0">
                          <a:latin typeface="Cambria Math"/>
                        </a:rPr>
                        <m:t>={</m:t>
                      </m:r>
                      <m:r>
                        <m:rPr>
                          <m:nor/>
                        </m:rPr>
                        <a:rPr lang="en-US" sz="2400" smtClean="0">
                          <a:latin typeface="Cambria Math" pitchFamily="18" charset="0"/>
                          <a:ea typeface="Cambria Math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400">
                          <a:latin typeface="Cambria Math" pitchFamily="18" charset="0"/>
                          <a:ea typeface="Cambria Math" pitchFamily="18" charset="0"/>
                        </a:rPr>
                        <m:t>,1,1,0,0,0,1,1,1,1,0,1,0,1,0,0,0,0,1,1,0,0,1,1,1,0,1,0,0,1</m:t>
                      </m:r>
                      <m:r>
                        <a:rPr lang="es-PE" sz="2400" b="0" i="1" smtClean="0">
                          <a:latin typeface="Cambria Math" pitchFamily="18" charset="0"/>
                          <a:ea typeface="Cambria Math" pitchFamily="18" charset="0"/>
                        </a:rPr>
                        <m:t>}</m:t>
                      </m:r>
                    </m:oMath>
                  </m:oMathPara>
                </a14:m>
                <a:endParaRPr lang="en-CA" sz="2400" dirty="0">
                  <a:latin typeface="Cambria Math" pitchFamily="18" charset="0"/>
                  <a:ea typeface="Cambria Math" pitchFamily="18" charset="0"/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600200"/>
                <a:ext cx="843528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6153" r="7833" b="3541"/>
          <a:stretch/>
        </p:blipFill>
        <p:spPr>
          <a:xfrm>
            <a:off x="1944635" y="2226033"/>
            <a:ext cx="5637864" cy="44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Double-training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881424"/>
            <a:ext cx="7621821" cy="4525963"/>
          </a:xfrm>
        </p:spPr>
        <p:txBody>
          <a:bodyPr>
            <a:normAutofit/>
          </a:bodyPr>
          <a:lstStyle/>
          <a:p>
            <a:pPr algn="just"/>
            <a:endParaRPr lang="nl-NL" sz="2800" b="1" i="1" dirty="0"/>
          </a:p>
          <a:p>
            <a:pPr algn="just"/>
            <a:r>
              <a:rPr lang="nl-NL" sz="2800" b="1" i="1" dirty="0"/>
              <a:t>Case 1: </a:t>
            </a:r>
            <a:r>
              <a:rPr lang="nl-NL" sz="2800" dirty="0"/>
              <a:t>Training first, exposure later</a:t>
            </a:r>
          </a:p>
          <a:p>
            <a:pPr marL="0" indent="0" algn="just">
              <a:buNone/>
            </a:pPr>
            <a:endParaRPr lang="nl-NL" sz="2800" b="1" i="1" dirty="0"/>
          </a:p>
          <a:p>
            <a:pPr algn="just"/>
            <a:r>
              <a:rPr lang="nl-NL" sz="2800" b="1" i="1" dirty="0"/>
              <a:t>Case 2: </a:t>
            </a:r>
            <a:r>
              <a:rPr lang="nl-NL" sz="2800" dirty="0"/>
              <a:t>Interleaved training and exposure</a:t>
            </a:r>
          </a:p>
          <a:p>
            <a:pPr marL="0" indent="0" algn="just">
              <a:buNone/>
            </a:pPr>
            <a:endParaRPr lang="nl-NL" sz="2800" i="1" dirty="0"/>
          </a:p>
          <a:p>
            <a:pPr algn="just"/>
            <a:r>
              <a:rPr lang="nl-NL" sz="2800" b="1" i="1" dirty="0"/>
              <a:t>Case 3: </a:t>
            </a:r>
            <a:r>
              <a:rPr lang="nl-NL" sz="2800" dirty="0"/>
              <a:t>Exposure first, training later</a:t>
            </a:r>
          </a:p>
          <a:p>
            <a:pPr marL="0" indent="0" algn="just">
              <a:buNone/>
            </a:pPr>
            <a:endParaRPr lang="nl-NL" sz="2800" b="1" i="1" dirty="0"/>
          </a:p>
          <a:p>
            <a:pPr algn="just"/>
            <a:r>
              <a:rPr lang="nl-NL" sz="2800" b="1" i="1" dirty="0"/>
              <a:t>Case 4: </a:t>
            </a:r>
            <a:r>
              <a:rPr lang="nl-NL" sz="2800" dirty="0" err="1"/>
              <a:t>Reduced</a:t>
            </a:r>
            <a:r>
              <a:rPr lang="nl-NL" sz="2800" dirty="0"/>
              <a:t> exposure</a:t>
            </a:r>
          </a:p>
          <a:p>
            <a:pPr algn="just"/>
            <a:endParaRPr lang="nl-NL" sz="2800" b="1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695266" y="4049393"/>
            <a:ext cx="6180990" cy="372979"/>
            <a:chOff x="1146284" y="4049393"/>
            <a:chExt cx="6180990" cy="372979"/>
          </a:xfrm>
        </p:grpSpPr>
        <p:sp>
          <p:nvSpPr>
            <p:cNvPr id="90" name="Rectangle 89"/>
            <p:cNvSpPr/>
            <p:nvPr/>
          </p:nvSpPr>
          <p:spPr>
            <a:xfrm>
              <a:off x="1916708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1900" y="4052010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90687" y="4049393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78132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887772" y="4049393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489524" y="4049393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691567" y="4049393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73986" y="4049393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062444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855079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039242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648391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256997" y="4049393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465695" y="4052075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30445" y="4062332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146284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3568" y="5031565"/>
            <a:ext cx="6573407" cy="367771"/>
            <a:chOff x="1135444" y="5031565"/>
            <a:chExt cx="6573407" cy="367771"/>
          </a:xfrm>
        </p:grpSpPr>
        <p:sp>
          <p:nvSpPr>
            <p:cNvPr id="108" name="Rectangle 107"/>
            <p:cNvSpPr/>
            <p:nvPr/>
          </p:nvSpPr>
          <p:spPr>
            <a:xfrm>
              <a:off x="1907434" y="5039296"/>
              <a:ext cx="288032" cy="36004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292626" y="5034182"/>
              <a:ext cx="288032" cy="36004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081413" y="5031565"/>
              <a:ext cx="288032" cy="36004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268858" y="5039296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878498" y="5031565"/>
              <a:ext cx="288032" cy="36004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80250" y="5031565"/>
              <a:ext cx="288032" cy="36004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2682293" y="5031565"/>
              <a:ext cx="288032" cy="36004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664712" y="5031565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053170" y="5039296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845805" y="5039296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029968" y="5039296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639117" y="5039296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247723" y="5031565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456421" y="5034247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530445" y="5039296"/>
              <a:ext cx="288032" cy="36004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35444" y="5031565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420819" y="5031565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635418" y="1812584"/>
            <a:ext cx="3909611" cy="400110"/>
            <a:chOff x="-2733631" y="1511923"/>
            <a:chExt cx="5454182" cy="400110"/>
          </a:xfrm>
        </p:grpSpPr>
        <p:grpSp>
          <p:nvGrpSpPr>
            <p:cNvPr id="167" name="Group 166"/>
            <p:cNvGrpSpPr/>
            <p:nvPr/>
          </p:nvGrpSpPr>
          <p:grpSpPr>
            <a:xfrm>
              <a:off x="-1447046" y="1590694"/>
              <a:ext cx="3919210" cy="242567"/>
              <a:chOff x="-1951222" y="1556141"/>
              <a:chExt cx="3919210" cy="242567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-1951222" y="1556141"/>
                <a:ext cx="200000" cy="2425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-218429" y="1556141"/>
                <a:ext cx="200000" cy="24256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1767988" y="1556141"/>
                <a:ext cx="200000" cy="2425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-2733631" y="1511923"/>
              <a:ext cx="545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/>
                <a:t>Testing      , Training      , Exposure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3568" y="6037811"/>
            <a:ext cx="5051471" cy="377538"/>
            <a:chOff x="1135444" y="6037811"/>
            <a:chExt cx="5051471" cy="377538"/>
          </a:xfrm>
        </p:grpSpPr>
        <p:sp>
          <p:nvSpPr>
            <p:cNvPr id="72" name="Rectangle 71"/>
            <p:cNvSpPr/>
            <p:nvPr/>
          </p:nvSpPr>
          <p:spPr>
            <a:xfrm>
              <a:off x="1907434" y="6055309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132509" y="6050260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757427" y="6047578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391133" y="6047578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016821" y="6039847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898883" y="6037811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75536" y="6039847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641528" y="6047578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521171" y="6047807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135444" y="6047578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518236" y="6042464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146811" y="6047578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772726" y="6039847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402558" y="6039847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031080" y="6039847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660183" y="6037811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2889" y="2992936"/>
            <a:ext cx="6573407" cy="367947"/>
            <a:chOff x="1135444" y="2992936"/>
            <a:chExt cx="6573407" cy="367947"/>
          </a:xfrm>
        </p:grpSpPr>
        <p:grpSp>
          <p:nvGrpSpPr>
            <p:cNvPr id="7" name="Group 6"/>
            <p:cNvGrpSpPr/>
            <p:nvPr/>
          </p:nvGrpSpPr>
          <p:grpSpPr>
            <a:xfrm>
              <a:off x="1135444" y="2992936"/>
              <a:ext cx="6573407" cy="367771"/>
              <a:chOff x="1135444" y="2992936"/>
              <a:chExt cx="6573407" cy="367771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907434" y="3000667"/>
                <a:ext cx="288032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292626" y="2995553"/>
                <a:ext cx="288032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081413" y="2992936"/>
                <a:ext cx="288032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268858" y="3000667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878498" y="2992936"/>
                <a:ext cx="288032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480250" y="2992936"/>
                <a:ext cx="288032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682293" y="2992936"/>
                <a:ext cx="288032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664712" y="2992936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053170" y="3000667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845805" y="3000667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029968" y="3000667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639117" y="3000667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247723" y="2992936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456421" y="2995618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135444" y="2992936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420819" y="2992936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1530315" y="3000843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026" name="Picture 2" descr="Pildiotsingu check gif tulemu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706" y="2878485"/>
            <a:ext cx="494672" cy="49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Pildiotsingu check gif tulemu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40" y="3914761"/>
            <a:ext cx="494672" cy="49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Pildiotsingu check gif tulemu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122" y="5870280"/>
            <a:ext cx="494672" cy="49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ldiotsingu cross mark gif tulemus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290" y="4974254"/>
            <a:ext cx="433776" cy="4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8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Double-training: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0637"/>
            <a:ext cx="8229600" cy="4525963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CA" sz="2400" dirty="0"/>
              <a:t>Exposure phases must have mutual information with the training phases.</a:t>
            </a:r>
          </a:p>
          <a:p>
            <a:pPr marL="457200" indent="-457200" algn="just">
              <a:buFont typeface="+mj-lt"/>
              <a:buAutoNum type="arabicPeriod"/>
            </a:pPr>
            <a:endParaRPr lang="en-CA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CA" sz="2400" dirty="0"/>
              <a:t>Evidence suggests that training phases boost the learning improvement in the following exposure phases, but not the other way around.</a:t>
            </a:r>
          </a:p>
          <a:p>
            <a:pPr marL="0" indent="0" algn="just">
              <a:buNone/>
            </a:pPr>
            <a:br>
              <a:rPr lang="en-CA" sz="2200" dirty="0"/>
            </a:br>
            <a:endParaRPr lang="en-CA" sz="2200" dirty="0"/>
          </a:p>
          <a:p>
            <a:endParaRPr lang="en-CA" sz="2000" dirty="0"/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1261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 and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94" y="1556792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sz="2400" b="1" dirty="0">
              <a:solidFill>
                <a:srgbClr val="FFC000"/>
              </a:solidFill>
            </a:endParaRPr>
          </a:p>
          <a:p>
            <a:pPr marL="457200" lvl="1" indent="0" fontAlgn="base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CA" strike="sngStrik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9552" y="1844824"/>
            <a:ext cx="8229600" cy="2772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sz="2200" b="1" dirty="0"/>
              <a:t>Question:</a:t>
            </a:r>
          </a:p>
          <a:p>
            <a:pPr marL="0" indent="0" algn="just">
              <a:buNone/>
            </a:pPr>
            <a:r>
              <a:rPr lang="en-US" sz="2200" dirty="0"/>
              <a:t>How do the length and order of exposure phases affect the transfer of learning? </a:t>
            </a:r>
          </a:p>
          <a:p>
            <a:pPr marL="0" indent="0" algn="just">
              <a:buNone/>
            </a:pPr>
            <a:endParaRPr lang="en-US" sz="2200" dirty="0"/>
          </a:p>
          <a:p>
            <a:pPr algn="just"/>
            <a:r>
              <a:rPr lang="en-US" sz="2200" b="1" dirty="0"/>
              <a:t>Hypothesis:</a:t>
            </a:r>
          </a:p>
          <a:p>
            <a:pPr marL="0" indent="0" algn="just">
              <a:buNone/>
            </a:pPr>
            <a:r>
              <a:rPr lang="en-US" sz="2200" dirty="0"/>
              <a:t>The boost mechanism in the learning rate allows a reduction in the length of exposure phases while achieving full transfer.</a:t>
            </a:r>
            <a:endParaRPr lang="en-US" sz="22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grpSp>
        <p:nvGrpSpPr>
          <p:cNvPr id="81" name="Group 80"/>
          <p:cNvGrpSpPr/>
          <p:nvPr/>
        </p:nvGrpSpPr>
        <p:grpSpPr>
          <a:xfrm>
            <a:off x="545794" y="4905579"/>
            <a:ext cx="6180990" cy="372979"/>
            <a:chOff x="1146284" y="4049393"/>
            <a:chExt cx="6180990" cy="372979"/>
          </a:xfrm>
        </p:grpSpPr>
        <p:sp>
          <p:nvSpPr>
            <p:cNvPr id="82" name="Rectangle 81"/>
            <p:cNvSpPr/>
            <p:nvPr/>
          </p:nvSpPr>
          <p:spPr>
            <a:xfrm>
              <a:off x="1916708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301900" y="4052010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090687" y="4049393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278132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887772" y="4049393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489524" y="4049393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91567" y="4049393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673986" y="4049393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062444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855079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039242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648391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256997" y="4049393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465695" y="4052075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530445" y="4062332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146284" y="4057124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39552" y="5507048"/>
            <a:ext cx="5051471" cy="377538"/>
            <a:chOff x="1135444" y="6037811"/>
            <a:chExt cx="5051471" cy="377538"/>
          </a:xfrm>
        </p:grpSpPr>
        <p:sp>
          <p:nvSpPr>
            <p:cNvPr id="99" name="Rectangle 98"/>
            <p:cNvSpPr/>
            <p:nvPr/>
          </p:nvSpPr>
          <p:spPr>
            <a:xfrm>
              <a:off x="1907434" y="6055309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132509" y="6050260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757427" y="6047578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391133" y="6047578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016821" y="6039847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98883" y="6037811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275536" y="6039847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41528" y="6047578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21171" y="6047807"/>
              <a:ext cx="288032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135444" y="6047578"/>
              <a:ext cx="288032" cy="360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518236" y="6042464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146811" y="6047578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772726" y="6039847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402558" y="6039847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031080" y="6039847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660183" y="6037811"/>
              <a:ext cx="144286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645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Assumptions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752528"/>
          </a:xfrm>
        </p:spPr>
        <p:txBody>
          <a:bodyPr>
            <a:normAutofit fontScale="92500" lnSpcReduction="10000"/>
          </a:bodyPr>
          <a:lstStyle/>
          <a:p>
            <a:pPr marL="457200" indent="-457200" algn="just" fontAlgn="base">
              <a:buFont typeface="+mj-lt"/>
              <a:buAutoNum type="arabicPeriod"/>
            </a:pPr>
            <a:r>
              <a:rPr lang="en-US" sz="2600" dirty="0"/>
              <a:t>Learning is additive and its rate </a:t>
            </a:r>
            <a:r>
              <a:rPr lang="en-US" sz="2600" b="1" dirty="0"/>
              <a:t>decays exponentially</a:t>
            </a:r>
            <a:r>
              <a:rPr lang="en-US" sz="2600" dirty="0"/>
              <a:t> through time in both training and exposure phases.</a:t>
            </a:r>
          </a:p>
          <a:p>
            <a:pPr marL="457200" indent="-457200" algn="just" fontAlgn="base">
              <a:buFont typeface="+mj-lt"/>
              <a:buAutoNum type="arabicPeriod"/>
            </a:pPr>
            <a:endParaRPr lang="en-US" sz="2600" dirty="0"/>
          </a:p>
          <a:p>
            <a:pPr marL="457200" indent="-457200" algn="just" fontAlgn="base">
              <a:buFont typeface="+mj-lt"/>
              <a:buAutoNum type="arabicPeriod"/>
            </a:pPr>
            <a:r>
              <a:rPr lang="en-US" sz="2600" dirty="0"/>
              <a:t>A learning improvement or boost is </a:t>
            </a:r>
            <a:r>
              <a:rPr lang="en-US" sz="2600" b="1" dirty="0"/>
              <a:t>enabled in the transition </a:t>
            </a:r>
            <a:r>
              <a:rPr lang="en-US" sz="2600" dirty="0"/>
              <a:t>to the first exposure block following a training phase. </a:t>
            </a:r>
          </a:p>
          <a:p>
            <a:pPr marL="457200" indent="-457200" algn="just" fontAlgn="base">
              <a:buFont typeface="+mj-lt"/>
              <a:buAutoNum type="arabicPeriod"/>
            </a:pPr>
            <a:endParaRPr lang="en-US" sz="2600" dirty="0"/>
          </a:p>
          <a:p>
            <a:pPr marL="457200" indent="-457200" algn="just" fontAlgn="base">
              <a:buFont typeface="+mj-lt"/>
              <a:buAutoNum type="arabicPeriod"/>
            </a:pPr>
            <a:endParaRPr lang="en-US" sz="2600" dirty="0"/>
          </a:p>
          <a:p>
            <a:pPr marL="457200" indent="-457200" algn="just" fontAlgn="base">
              <a:buFont typeface="+mj-lt"/>
              <a:buAutoNum type="arabicPeriod"/>
            </a:pPr>
            <a:r>
              <a:rPr lang="en-US" sz="2600" dirty="0"/>
              <a:t>The </a:t>
            </a:r>
            <a:r>
              <a:rPr lang="en-US" sz="2600" b="1" dirty="0"/>
              <a:t>learning in training phases </a:t>
            </a:r>
            <a:r>
              <a:rPr lang="en-US" sz="2600" dirty="0"/>
              <a:t>is limited to a maximum learning value while the </a:t>
            </a:r>
            <a:r>
              <a:rPr lang="en-US" sz="2600" b="1" dirty="0"/>
              <a:t>learning in exposure phases </a:t>
            </a:r>
            <a:r>
              <a:rPr lang="en-US" sz="2600" dirty="0"/>
              <a:t>is limited to the accumulated learning of the training phases.</a:t>
            </a:r>
          </a:p>
          <a:p>
            <a:pPr marL="457200" indent="-457200" algn="just" fontAlgn="base">
              <a:buFont typeface="+mj-lt"/>
              <a:buAutoNum type="arabicPeriod"/>
            </a:pPr>
            <a:endParaRPr lang="en-US" sz="2600" dirty="0"/>
          </a:p>
          <a:p>
            <a:pPr marL="457200" indent="-457200" algn="just" fontAlgn="base">
              <a:buFont typeface="+mj-lt"/>
              <a:buAutoNum type="arabicPeriod"/>
            </a:pPr>
            <a:r>
              <a:rPr lang="en-US" sz="2600" dirty="0"/>
              <a:t>The model assumes </a:t>
            </a:r>
            <a:r>
              <a:rPr lang="en-US" sz="2600" b="1" dirty="0"/>
              <a:t>full retention </a:t>
            </a:r>
            <a:r>
              <a:rPr lang="en-US" sz="2600" dirty="0"/>
              <a:t>between any two blocks.</a:t>
            </a:r>
          </a:p>
          <a:p>
            <a:pPr marL="457200" indent="-457200">
              <a:buFont typeface="+mj-lt"/>
              <a:buAutoNum type="arabicPeriod"/>
            </a:pPr>
            <a:endParaRPr lang="en-CA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03848" y="3645024"/>
            <a:ext cx="2228993" cy="714811"/>
            <a:chOff x="2343801" y="4095280"/>
            <a:chExt cx="2228993" cy="714811"/>
          </a:xfrm>
        </p:grpSpPr>
        <p:grpSp>
          <p:nvGrpSpPr>
            <p:cNvPr id="4" name="Group 3"/>
            <p:cNvGrpSpPr/>
            <p:nvPr/>
          </p:nvGrpSpPr>
          <p:grpSpPr>
            <a:xfrm>
              <a:off x="2343801" y="4437112"/>
              <a:ext cx="1449154" cy="372979"/>
              <a:chOff x="1530445" y="4049393"/>
              <a:chExt cx="1449154" cy="372979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916708" y="4057124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301900" y="4052010"/>
                <a:ext cx="288032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691567" y="4049393"/>
                <a:ext cx="288032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530445" y="4062332"/>
                <a:ext cx="288032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9" name="Lightning Bolt 8"/>
            <p:cNvSpPr/>
            <p:nvPr/>
          </p:nvSpPr>
          <p:spPr>
            <a:xfrm>
              <a:off x="2457454" y="4112660"/>
              <a:ext cx="276014" cy="324451"/>
            </a:xfrm>
            <a:prstGeom prst="lightningBol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Lightning Bolt 9"/>
            <p:cNvSpPr/>
            <p:nvPr/>
          </p:nvSpPr>
          <p:spPr>
            <a:xfrm>
              <a:off x="3228909" y="4095280"/>
              <a:ext cx="276014" cy="324451"/>
            </a:xfrm>
            <a:prstGeom prst="lightningBol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76043" y="4437112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84762" y="4437112"/>
              <a:ext cx="28803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76696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0080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nl-NL" sz="2800" b="1" dirty="0" err="1"/>
                  <a:t>Inputs</a:t>
                </a:r>
                <a:r>
                  <a:rPr lang="nl-NL" sz="2800" b="1" dirty="0"/>
                  <a:t>: </a:t>
                </a:r>
                <a:r>
                  <a:rPr lang="nl-NL" sz="2800" dirty="0"/>
                  <a:t>The </a:t>
                </a:r>
                <a:r>
                  <a:rPr lang="nl-NL" sz="2800" dirty="0" err="1"/>
                  <a:t>sequence</a:t>
                </a:r>
                <a:r>
                  <a:rPr lang="nl-NL" sz="2800" dirty="0"/>
                  <a:t> of training and exposure </a:t>
                </a:r>
                <a:r>
                  <a:rPr lang="nl-NL" sz="2800" dirty="0" err="1"/>
                  <a:t>phases</a:t>
                </a:r>
                <a:r>
                  <a:rPr lang="nl-NL" sz="2800" dirty="0"/>
                  <a:t> </a:t>
                </a:r>
                <a14:m>
                  <m:oMath xmlns:m="http://schemas.openxmlformats.org/officeDocument/2006/math">
                    <m:r>
                      <a:rPr lang="nl-NL" sz="2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nl-N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l-N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nl-N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nl-NL" sz="2800" dirty="0"/>
                  <a:t>.</a:t>
                </a:r>
              </a:p>
              <a:p>
                <a:pPr algn="just"/>
                <a:endParaRPr lang="nl-NL" sz="2800" dirty="0"/>
              </a:p>
              <a:p>
                <a:pPr algn="just"/>
                <a:r>
                  <a:rPr lang="nl-NL" sz="2800" b="1" dirty="0" err="1"/>
                  <a:t>Outputs</a:t>
                </a:r>
                <a:r>
                  <a:rPr lang="nl-NL" sz="2800" b="1" dirty="0"/>
                  <a:t>: </a:t>
                </a:r>
                <a:r>
                  <a:rPr lang="nl-NL" sz="2800" dirty="0"/>
                  <a:t>C</a:t>
                </a:r>
                <a:r>
                  <a:rPr lang="nl-NL" sz="2800" dirty="0" err="1"/>
                  <a:t>urrent</a:t>
                </a:r>
                <a:r>
                  <a:rPr lang="nl-NL" sz="2800" dirty="0"/>
                  <a:t> </a:t>
                </a:r>
                <a:r>
                  <a:rPr lang="nl-NL" sz="2800" dirty="0" err="1"/>
                  <a:t>value</a:t>
                </a:r>
                <a:r>
                  <a:rPr lang="nl-NL" sz="2800" dirty="0"/>
                  <a:t> of </a:t>
                </a:r>
                <a:r>
                  <a:rPr lang="nl-NL" sz="2800" dirty="0" err="1"/>
                  <a:t>accumulated</a:t>
                </a:r>
                <a:r>
                  <a:rPr lang="nl-NL" sz="2800" dirty="0"/>
                  <a:t> </a:t>
                </a:r>
                <a:r>
                  <a:rPr lang="nl-NL" sz="2800" dirty="0" err="1"/>
                  <a:t>learning</a:t>
                </a:r>
                <a:r>
                  <a:rPr lang="nl-NL" sz="2800" dirty="0"/>
                  <a:t> </a:t>
                </a:r>
                <a:r>
                  <a:rPr lang="nl-NL" sz="2800" dirty="0" err="1"/>
                  <a:t>for</a:t>
                </a:r>
                <a:r>
                  <a:rPr lang="nl-NL" sz="2800" dirty="0"/>
                  <a:t> training and transfer </a:t>
                </a:r>
                <a:r>
                  <a:rPr lang="nl-NL" sz="2800" dirty="0" err="1"/>
                  <a:t>orientations</a:t>
                </a:r>
                <a:r>
                  <a:rPr lang="nl-NL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nl-NL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r>
                      <a:rPr lang="nl-N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nl-NL" sz="2800" dirty="0"/>
                  <a:t>.</a:t>
                </a:r>
              </a:p>
              <a:p>
                <a:pPr algn="just"/>
                <a:endParaRPr lang="nl-NL" sz="2800" dirty="0"/>
              </a:p>
              <a:p>
                <a:pPr algn="just"/>
                <a:r>
                  <a:rPr lang="nl-NL" sz="2800" b="1" dirty="0"/>
                  <a:t>Latent variables: </a:t>
                </a:r>
                <a:r>
                  <a:rPr lang="nl-NL" sz="2800" dirty="0" err="1"/>
                  <a:t>Decay</a:t>
                </a:r>
                <a:r>
                  <a:rPr lang="nl-NL" sz="2800" dirty="0"/>
                  <a:t> </a:t>
                </a:r>
                <a:r>
                  <a:rPr lang="nl-NL" sz="2800" dirty="0" err="1"/>
                  <a:t>rates</a:t>
                </a:r>
                <a:r>
                  <a:rPr lang="nl-NL" sz="2800" dirty="0"/>
                  <a:t> </a:t>
                </a:r>
                <a:r>
                  <a:rPr lang="nl-NL" sz="2800" dirty="0" err="1"/>
                  <a:t>for</a:t>
                </a:r>
                <a:r>
                  <a:rPr lang="nl-NL" sz="2800" dirty="0"/>
                  <a:t> exposure </a:t>
                </a:r>
                <a:r>
                  <a:rPr lang="nl-NL" sz="2800" dirty="0" err="1"/>
                  <a:t>phases</a:t>
                </a:r>
                <a:r>
                  <a:rPr lang="nl-NL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</m:sub>
                    </m:sSub>
                    <m:r>
                      <a:rPr lang="nl-N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nl-NL" sz="2800" dirty="0"/>
                  <a:t>.</a:t>
                </a:r>
              </a:p>
              <a:p>
                <a:pPr algn="just"/>
                <a:endParaRPr lang="nl-NL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00808"/>
                <a:ext cx="8229600" cy="4525963"/>
              </a:xfrm>
              <a:blipFill>
                <a:blip r:embed="rId2"/>
                <a:stretch>
                  <a:fillRect l="-1333" t="-1213" r="-148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83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5006</TotalTime>
  <Words>1672</Words>
  <Application>Microsoft Office PowerPoint</Application>
  <PresentationFormat>On-screen Show (4:3)</PresentationFormat>
  <Paragraphs>243</Paragraphs>
  <Slides>46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宋体</vt:lpstr>
      <vt:lpstr>Arial</vt:lpstr>
      <vt:lpstr>Calibri</vt:lpstr>
      <vt:lpstr>Cambria Math</vt:lpstr>
      <vt:lpstr>Times New Roman</vt:lpstr>
      <vt:lpstr>Wingdings</vt:lpstr>
      <vt:lpstr>Office Theme</vt:lpstr>
      <vt:lpstr>Boost in learning rates evokes full transfer in visual perception tasks</vt:lpstr>
      <vt:lpstr>Phenomenon</vt:lpstr>
      <vt:lpstr>Double-training</vt:lpstr>
      <vt:lpstr>Double-training</vt:lpstr>
      <vt:lpstr>Double-training</vt:lpstr>
      <vt:lpstr>Double-training: Conclusions</vt:lpstr>
      <vt:lpstr>Question and Hypothesis</vt:lpstr>
      <vt:lpstr>Assumptions </vt:lpstr>
      <vt:lpstr>Model Variables</vt:lpstr>
      <vt:lpstr>Model Parameters</vt:lpstr>
      <vt:lpstr>Selected Toolkit</vt:lpstr>
      <vt:lpstr>Model Schematics</vt:lpstr>
      <vt:lpstr>Model Schematics</vt:lpstr>
      <vt:lpstr>Model Schematics</vt:lpstr>
      <vt:lpstr>Model Schematics</vt:lpstr>
      <vt:lpstr>Model Schematics</vt:lpstr>
      <vt:lpstr>Simulations (I)</vt:lpstr>
      <vt:lpstr>Simulations  (I)</vt:lpstr>
      <vt:lpstr>Simulations  (I): Interleaved</vt:lpstr>
      <vt:lpstr>Simulations  (I): Reduced Exposure</vt:lpstr>
      <vt:lpstr>Simulations (II)</vt:lpstr>
      <vt:lpstr>Simulations (II)</vt:lpstr>
      <vt:lpstr>Simulations (II)</vt:lpstr>
      <vt:lpstr>Simulation Conclusions</vt:lpstr>
      <vt:lpstr>Critical model evaluation</vt:lpstr>
      <vt:lpstr>Summary &amp; conclusions</vt:lpstr>
      <vt:lpstr>Thank you!</vt:lpstr>
      <vt:lpstr>References</vt:lpstr>
      <vt:lpstr>Additional slides</vt:lpstr>
      <vt:lpstr>PowerPoint Presentation</vt:lpstr>
      <vt:lpstr>Equations</vt:lpstr>
      <vt:lpstr>Exponential</vt:lpstr>
      <vt:lpstr>Double-training</vt:lpstr>
      <vt:lpstr>Simulations / results</vt:lpstr>
      <vt:lpstr>Simulations / results</vt:lpstr>
      <vt:lpstr>Simulations / results</vt:lpstr>
      <vt:lpstr>Simulations / results</vt:lpstr>
      <vt:lpstr>Simulations / results</vt:lpstr>
      <vt:lpstr>Simulations / results</vt:lpstr>
      <vt:lpstr>Simulations / results</vt:lpstr>
      <vt:lpstr>Simulations / results</vt:lpstr>
      <vt:lpstr>Prevalent conjectures</vt:lpstr>
      <vt:lpstr>Simulations</vt:lpstr>
      <vt:lpstr>Simulations</vt:lpstr>
      <vt:lpstr>Simulations</vt:lpstr>
      <vt:lpstr>Simulations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name</dc:title>
  <dc:creator>Gunnar</dc:creator>
  <cp:lastModifiedBy>Suraj Chakravarthi Raja</cp:lastModifiedBy>
  <cp:revision>503</cp:revision>
  <dcterms:created xsi:type="dcterms:W3CDTF">2016-08-11T14:28:26Z</dcterms:created>
  <dcterms:modified xsi:type="dcterms:W3CDTF">2017-08-12T18:59:29Z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